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handoutMasterIdLst>
    <p:handoutMasterId r:id="rId48"/>
  </p:handoutMasterIdLst>
  <p:sldIdLst>
    <p:sldId id="256" r:id="rId2"/>
    <p:sldId id="304" r:id="rId3"/>
    <p:sldId id="257" r:id="rId4"/>
    <p:sldId id="259" r:id="rId5"/>
    <p:sldId id="258" r:id="rId6"/>
    <p:sldId id="278" r:id="rId7"/>
    <p:sldId id="282" r:id="rId8"/>
    <p:sldId id="296" r:id="rId9"/>
    <p:sldId id="297" r:id="rId10"/>
    <p:sldId id="298" r:id="rId11"/>
    <p:sldId id="299" r:id="rId12"/>
    <p:sldId id="260" r:id="rId13"/>
    <p:sldId id="280" r:id="rId14"/>
    <p:sldId id="262" r:id="rId15"/>
    <p:sldId id="283" r:id="rId16"/>
    <p:sldId id="261" r:id="rId17"/>
    <p:sldId id="263" r:id="rId18"/>
    <p:sldId id="291" r:id="rId19"/>
    <p:sldId id="264" r:id="rId20"/>
    <p:sldId id="265" r:id="rId21"/>
    <p:sldId id="284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93" r:id="rId30"/>
    <p:sldId id="275" r:id="rId31"/>
    <p:sldId id="300" r:id="rId32"/>
    <p:sldId id="285" r:id="rId33"/>
    <p:sldId id="286" r:id="rId34"/>
    <p:sldId id="292" r:id="rId35"/>
    <p:sldId id="287" r:id="rId36"/>
    <p:sldId id="288" r:id="rId37"/>
    <p:sldId id="289" r:id="rId38"/>
    <p:sldId id="295" r:id="rId39"/>
    <p:sldId id="301" r:id="rId40"/>
    <p:sldId id="302" r:id="rId41"/>
    <p:sldId id="303" r:id="rId42"/>
    <p:sldId id="305" r:id="rId43"/>
    <p:sldId id="274" r:id="rId44"/>
    <p:sldId id="276" r:id="rId45"/>
    <p:sldId id="277" r:id="rId46"/>
    <p:sldId id="306" r:id="rId4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49" autoAdjust="0"/>
  </p:normalViewPr>
  <p:slideViewPr>
    <p:cSldViewPr>
      <p:cViewPr varScale="1">
        <p:scale>
          <a:sx n="107" d="100"/>
          <a:sy n="107" d="100"/>
        </p:scale>
        <p:origin x="11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AFC7B-7990-45C3-B03A-81141313C556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AA46E-DD8B-4F46-ABD5-EAF82BDC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0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454D-C334-49E7-901A-CCE15A6A138A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9C21-225F-4E6B-86B4-839DB12A39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454D-C334-49E7-901A-CCE15A6A138A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9C21-225F-4E6B-86B4-839DB12A3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454D-C334-49E7-901A-CCE15A6A138A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9C21-225F-4E6B-86B4-839DB12A3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454D-C334-49E7-901A-CCE15A6A138A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9C21-225F-4E6B-86B4-839DB12A3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454D-C334-49E7-901A-CCE15A6A138A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9C21-225F-4E6B-86B4-839DB12A3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454D-C334-49E7-901A-CCE15A6A138A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9C21-225F-4E6B-86B4-839DB12A3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454D-C334-49E7-901A-CCE15A6A138A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9C21-225F-4E6B-86B4-839DB12A3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454D-C334-49E7-901A-CCE15A6A138A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9C21-225F-4E6B-86B4-839DB12A3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454D-C334-49E7-901A-CCE15A6A138A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9C21-225F-4E6B-86B4-839DB12A3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454D-C334-49E7-901A-CCE15A6A138A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9C21-225F-4E6B-86B4-839DB12A39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868454D-C334-49E7-901A-CCE15A6A138A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EBC9C21-225F-4E6B-86B4-839DB12A3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868454D-C334-49E7-901A-CCE15A6A138A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EBC9C21-225F-4E6B-86B4-839DB12A3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hyperlink" Target="http://www.doe.virginia.gov/info_management/data_collection/student_record_collection/index.shtml" TargetMode="External"/><Relationship Id="rId7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wcs.k12.va.us/powerschool/powerschool/studentsearch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Lucida Calligraphy" pitchFamily="66" charset="0"/>
              </a:rPr>
              <a:t/>
            </a:r>
            <a:br>
              <a:rPr lang="en-US" sz="2800" dirty="0" smtClean="0">
                <a:latin typeface="Lucida Calligraphy" pitchFamily="66" charset="0"/>
              </a:rPr>
            </a:br>
            <a:r>
              <a:rPr lang="en-US" sz="4900" dirty="0" smtClean="0">
                <a:latin typeface="Lucida Calligraphy" pitchFamily="66" charset="0"/>
              </a:rPr>
              <a:t>Student Records Collection</a:t>
            </a:r>
            <a:r>
              <a:rPr lang="en-US" sz="4800" dirty="0" smtClean="0">
                <a:latin typeface="Lucida Calligraphy" pitchFamily="66" charset="0"/>
              </a:rPr>
              <a:t/>
            </a:r>
            <a:br>
              <a:rPr lang="en-US" sz="4800" dirty="0" smtClean="0">
                <a:latin typeface="Lucida Calligraphy" pitchFamily="66" charset="0"/>
              </a:rPr>
            </a:br>
            <a:endParaRPr lang="en-US" sz="4800" dirty="0">
              <a:latin typeface="Lucida Calligraphy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352800"/>
            <a:ext cx="7010400" cy="1752600"/>
          </a:xfrm>
        </p:spPr>
        <p:txBody>
          <a:bodyPr>
            <a:noAutofit/>
          </a:bodyPr>
          <a:lstStyle/>
          <a:p>
            <a:endParaRPr lang="en-US" sz="2800" dirty="0" smtClean="0">
              <a:latin typeface="Lucida Calligraphy" pitchFamily="66" charset="0"/>
            </a:endParaRPr>
          </a:p>
          <a:p>
            <a:r>
              <a:rPr lang="en-US" sz="2800" dirty="0" smtClean="0">
                <a:latin typeface="Lucida Calligraphy" pitchFamily="66" charset="0"/>
              </a:rPr>
              <a:t>Washington County Schools</a:t>
            </a:r>
          </a:p>
          <a:p>
            <a:r>
              <a:rPr lang="en-US" sz="2800" dirty="0" smtClean="0">
                <a:latin typeface="Lucida Calligraphy" pitchFamily="66" charset="0"/>
              </a:rPr>
              <a:t>Spring 2015-2016 Workshop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Lucida Calligraphy" panose="03010101010101010101" pitchFamily="66" charset="0"/>
              </a:rPr>
              <a:t>PK Funding Source Code </a:t>
            </a:r>
            <a:r>
              <a:rPr lang="en-US" dirty="0" smtClean="0">
                <a:latin typeface="Lucida Calligraphy" panose="03010101010101010101" pitchFamily="66" charset="0"/>
              </a:rPr>
              <a:t>(ES - PK Only</a:t>
            </a:r>
            <a:r>
              <a:rPr lang="en-US" dirty="0">
                <a:latin typeface="Lucida Calligraphy" panose="03010101010101010101" pitchFamily="66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Lucida Calligraphy" panose="03010101010101010101" pitchFamily="66" charset="0"/>
              </a:rPr>
              <a:t>Remove PK Funding for older students</a:t>
            </a:r>
            <a:endParaRPr lang="en-US" sz="2800" b="1" dirty="0" smtClean="0">
              <a:latin typeface="Lucida Calligraphy" panose="03010101010101010101" pitchFamily="66" charset="0"/>
            </a:endParaRPr>
          </a:p>
          <a:p>
            <a:r>
              <a:rPr lang="en-US" sz="2800" dirty="0" smtClean="0">
                <a:latin typeface="Lucida Calligraphy" panose="03010101010101010101" pitchFamily="66" charset="0"/>
              </a:rPr>
              <a:t>Correct blank PK Funding fields by searching </a:t>
            </a:r>
            <a:r>
              <a:rPr lang="en-US" sz="2800" dirty="0">
                <a:latin typeface="Lucida Calligraphy" panose="03010101010101010101" pitchFamily="66" charset="0"/>
              </a:rPr>
              <a:t>for </a:t>
            </a:r>
            <a:r>
              <a:rPr lang="en-US" sz="2800" b="1" dirty="0" smtClean="0">
                <a:latin typeface="Lucida Calligraphy" panose="03010101010101010101" pitchFamily="66" charset="0"/>
              </a:rPr>
              <a:t>/</a:t>
            </a:r>
            <a:r>
              <a:rPr lang="en-US" sz="2800" b="1" dirty="0" err="1">
                <a:latin typeface="Lucida Calligraphy" panose="03010101010101010101" pitchFamily="66" charset="0"/>
              </a:rPr>
              <a:t>S_VA_STU_X.PK_Funding_Source</a:t>
            </a:r>
            <a:r>
              <a:rPr lang="en-US" sz="2800" b="1" dirty="0">
                <a:latin typeface="Lucida Calligraphy" panose="03010101010101010101" pitchFamily="66" charset="0"/>
              </a:rPr>
              <a:t>= ;</a:t>
            </a:r>
            <a:r>
              <a:rPr lang="en-US" sz="2800" b="1" dirty="0" err="1">
                <a:latin typeface="Lucida Calligraphy" panose="03010101010101010101" pitchFamily="66" charset="0"/>
              </a:rPr>
              <a:t>Grade_level</a:t>
            </a:r>
            <a:r>
              <a:rPr lang="en-US" sz="2800" b="1" dirty="0">
                <a:latin typeface="Lucida Calligraphy" panose="03010101010101010101" pitchFamily="66" charset="0"/>
              </a:rPr>
              <a:t>=-1;schoolID#1;EntryDate &gt;= </a:t>
            </a:r>
            <a:r>
              <a:rPr lang="en-US" sz="2800" b="1" dirty="0" smtClean="0">
                <a:latin typeface="Lucida Calligraphy" panose="03010101010101010101" pitchFamily="66" charset="0"/>
              </a:rPr>
              <a:t>8/10/2015</a:t>
            </a:r>
          </a:p>
          <a:p>
            <a:r>
              <a:rPr lang="en-US" sz="2800" dirty="0">
                <a:latin typeface="Lucida Calligraphy" panose="03010101010101010101" pitchFamily="66" charset="0"/>
              </a:rPr>
              <a:t>Enrollment &gt; Transfer Info &gt; Edit Current Enrollment</a:t>
            </a:r>
          </a:p>
          <a:p>
            <a:r>
              <a:rPr lang="en-US" sz="2800" dirty="0" smtClean="0">
                <a:latin typeface="Lucida Calligraphy" panose="03010101010101010101" pitchFamily="66" charset="0"/>
              </a:rPr>
              <a:t>Confirm any changes with Amanda </a:t>
            </a:r>
            <a:r>
              <a:rPr lang="en-US" sz="2800" dirty="0" err="1" smtClean="0">
                <a:latin typeface="Lucida Calligraphy" panose="03010101010101010101" pitchFamily="66" charset="0"/>
              </a:rPr>
              <a:t>Yarber’s</a:t>
            </a:r>
            <a:r>
              <a:rPr lang="en-US" sz="2800" dirty="0" smtClean="0">
                <a:latin typeface="Lucida Calligraphy" panose="03010101010101010101" pitchFamily="66" charset="0"/>
              </a:rPr>
              <a:t> staff</a:t>
            </a:r>
          </a:p>
        </p:txBody>
      </p:sp>
    </p:spTree>
    <p:extLst>
      <p:ext uri="{BB962C8B-B14F-4D97-AF65-F5344CB8AC3E}">
        <p14:creationId xmlns:p14="http://schemas.microsoft.com/office/powerpoint/2010/main" val="80317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Lucida Calligraphy" panose="03010101010101010101" pitchFamily="66" charset="0"/>
              </a:rPr>
              <a:t>Virtual Virginia Tuition Paid Code</a:t>
            </a:r>
            <a:endParaRPr lang="en-US" dirty="0"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Lucida Calligraphy" panose="03010101010101010101" pitchFamily="66" charset="0"/>
              </a:rPr>
              <a:t>Listed as </a:t>
            </a:r>
            <a:r>
              <a:rPr lang="en-US" b="1" dirty="0" smtClean="0">
                <a:latin typeface="Lucida Calligraphy" panose="03010101010101010101" pitchFamily="66" charset="0"/>
              </a:rPr>
              <a:t>Full Time Virtual Program Code </a:t>
            </a:r>
            <a:r>
              <a:rPr lang="en-US" dirty="0" smtClean="0">
                <a:latin typeface="Lucida Calligraphy" panose="03010101010101010101" pitchFamily="66" charset="0"/>
              </a:rPr>
              <a:t>on data_elementsSpr15-16.pdf and Spring Checklist</a:t>
            </a:r>
          </a:p>
          <a:p>
            <a:r>
              <a:rPr lang="en-US" dirty="0" smtClean="0">
                <a:latin typeface="Lucida Calligraphy" panose="03010101010101010101" pitchFamily="66" charset="0"/>
              </a:rPr>
              <a:t>MUST be enrolled Full Time as Virtual Virginia student</a:t>
            </a:r>
          </a:p>
          <a:p>
            <a:endParaRPr lang="en-US" dirty="0">
              <a:latin typeface="Lucida Calligraphy" panose="03010101010101010101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798851"/>
            <a:ext cx="3962400" cy="197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688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Calligraphy" pitchFamily="66" charset="0"/>
              </a:rPr>
              <a:t>Search Tips Notes</a:t>
            </a:r>
            <a:endParaRPr lang="en-US" dirty="0">
              <a:latin typeface="Lucida Calligraph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81200"/>
            <a:ext cx="818388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Lucida Calligraphy" pitchFamily="66" charset="0"/>
              </a:rPr>
              <a:t>State Testing Identifier (STI)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All students MUST have an STI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Contact Karen Gilbert (x3066) for assistance</a:t>
            </a:r>
          </a:p>
          <a:p>
            <a:endParaRPr lang="en-US" sz="1400" dirty="0" smtClean="0">
              <a:latin typeface="Lucida Calligraphy" pitchFamily="66" charset="0"/>
            </a:endParaRPr>
          </a:p>
          <a:p>
            <a:r>
              <a:rPr lang="en-US" b="1" dirty="0" smtClean="0">
                <a:latin typeface="Lucida Calligraphy" pitchFamily="66" charset="0"/>
              </a:rPr>
              <a:t>Responsible Division Number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All VA residents must have a responsible district of Washington County Public Schools (094) – </a:t>
            </a:r>
            <a:r>
              <a:rPr lang="en-US" dirty="0" smtClean="0">
                <a:solidFill>
                  <a:srgbClr val="FF0000"/>
                </a:solidFill>
                <a:latin typeface="Lucida Calligraphy" pitchFamily="66" charset="0"/>
              </a:rPr>
              <a:t>leave this field blank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All out of state students must have a responsible district of Public School Outside of Virginia (888)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Lucida Calligraphy" pitchFamily="66" charset="0"/>
              </a:rPr>
              <a:t>Search Tips Notes, cont.</a:t>
            </a:r>
            <a:endParaRPr lang="en-US" dirty="0">
              <a:latin typeface="Lucida Calligraph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latin typeface="Lucida Calligraphy" pitchFamily="66" charset="0"/>
              </a:rPr>
              <a:t>Responsible School Number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All VA residents must have a responsible school equal to your school </a:t>
            </a:r>
            <a:r>
              <a:rPr lang="en-US" dirty="0">
                <a:latin typeface="Lucida Calligraphy" pitchFamily="66" charset="0"/>
              </a:rPr>
              <a:t>number – </a:t>
            </a:r>
            <a:r>
              <a:rPr lang="en-US" dirty="0">
                <a:solidFill>
                  <a:srgbClr val="FF0000"/>
                </a:solidFill>
                <a:latin typeface="Lucida Calligraphy" pitchFamily="66" charset="0"/>
              </a:rPr>
              <a:t>leave this field </a:t>
            </a:r>
            <a:r>
              <a:rPr lang="en-US" dirty="0" smtClean="0">
                <a:solidFill>
                  <a:srgbClr val="FF0000"/>
                </a:solidFill>
                <a:latin typeface="Lucida Calligraphy" pitchFamily="66" charset="0"/>
              </a:rPr>
              <a:t>blank</a:t>
            </a:r>
            <a:endParaRPr lang="en-US" dirty="0" smtClean="0">
              <a:latin typeface="Lucida Calligraphy" pitchFamily="66" charset="0"/>
            </a:endParaRPr>
          </a:p>
          <a:p>
            <a:pPr lvl="2"/>
            <a:r>
              <a:rPr lang="en-US" sz="2400" dirty="0" smtClean="0">
                <a:latin typeface="Lucida Calligraphy" pitchFamily="66" charset="0"/>
              </a:rPr>
              <a:t>If a </a:t>
            </a:r>
            <a:r>
              <a:rPr lang="en-US" dirty="0" smtClean="0">
                <a:latin typeface="Lucida Calligraphy" pitchFamily="66" charset="0"/>
              </a:rPr>
              <a:t>blank value does not default to your school number, enter your school number</a:t>
            </a:r>
          </a:p>
          <a:p>
            <a:pPr lvl="2"/>
            <a:r>
              <a:rPr lang="en-US" sz="2400" dirty="0" smtClean="0">
                <a:latin typeface="Lucida Calligraphy" pitchFamily="66" charset="0"/>
              </a:rPr>
              <a:t>School numbers are located on the </a:t>
            </a:r>
            <a:r>
              <a:rPr lang="en-US" sz="2400" dirty="0" err="1" smtClean="0">
                <a:latin typeface="Lucida Calligraphy" pitchFamily="66" charset="0"/>
              </a:rPr>
              <a:t>StateSchoolNumbers</a:t>
            </a:r>
            <a:r>
              <a:rPr lang="en-US" sz="2400" dirty="0" smtClean="0">
                <a:latin typeface="Lucida Calligraphy" pitchFamily="66" charset="0"/>
              </a:rPr>
              <a:t> tab of the PS Search Tips SRC_SPR</a:t>
            </a:r>
          </a:p>
          <a:p>
            <a:pPr lvl="2"/>
            <a:r>
              <a:rPr lang="en-US" dirty="0" smtClean="0">
                <a:latin typeface="Lucida Calligraphy" pitchFamily="66" charset="0"/>
              </a:rPr>
              <a:t>All TN students should have a responsible school of 0047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286676" cy="95893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Lucida Calligraphy" pitchFamily="66" charset="0"/>
              </a:rPr>
              <a:t>Search Tips Notes,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7924800" cy="4419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latin typeface="Lucida Calligraphy" pitchFamily="66" charset="0"/>
              </a:rPr>
              <a:t>Serving Division/School Number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Majority of all students should have the same serving division/school as their responsible division/school – </a:t>
            </a:r>
            <a:r>
              <a:rPr lang="en-US" dirty="0" smtClean="0">
                <a:solidFill>
                  <a:srgbClr val="FF0000"/>
                </a:solidFill>
                <a:latin typeface="Lucida Calligraphy" pitchFamily="66" charset="0"/>
              </a:rPr>
              <a:t>Leave this field blank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Exceptions:</a:t>
            </a:r>
          </a:p>
          <a:p>
            <a:pPr lvl="2"/>
            <a:r>
              <a:rPr lang="en-US" dirty="0" smtClean="0">
                <a:latin typeface="Lucida Calligraphy" pitchFamily="66" charset="0"/>
              </a:rPr>
              <a:t>Homebound (094/9998) / Homebased (094/9999) students</a:t>
            </a:r>
          </a:p>
          <a:p>
            <a:pPr lvl="2"/>
            <a:r>
              <a:rPr lang="en-US" dirty="0" smtClean="0">
                <a:latin typeface="Lucida Calligraphy" pitchFamily="66" charset="0"/>
              </a:rPr>
              <a:t>APS (094/8888); Virtual Virginia (501/0010)</a:t>
            </a:r>
          </a:p>
          <a:p>
            <a:pPr lvl="2"/>
            <a:r>
              <a:rPr lang="en-US" sz="2400" dirty="0" smtClean="0">
                <a:latin typeface="Lucida Calligraphy" pitchFamily="66" charset="0"/>
              </a:rPr>
              <a:t>AHS/GES Special Education classrooms being funded through Cooperative Centers for Exceptional Children (280/0010)</a:t>
            </a:r>
          </a:p>
          <a:p>
            <a:pPr lvl="2"/>
            <a:r>
              <a:rPr lang="en-US" dirty="0" smtClean="0">
                <a:latin typeface="Lucida Calligraphy" pitchFamily="66" charset="0"/>
              </a:rPr>
              <a:t>LHGS, Governor’s School (268/0010)</a:t>
            </a:r>
          </a:p>
          <a:p>
            <a:pPr lvl="2"/>
            <a:r>
              <a:rPr lang="en-US" sz="2400" dirty="0" smtClean="0">
                <a:latin typeface="Lucida Calligraphy" pitchFamily="66" charset="0"/>
              </a:rPr>
              <a:t>OOD Special Education students that are attending Interchange, or residential facilities and for whom we are responsible (600/8000)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286676" cy="95893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Lucida Calligraphy" pitchFamily="66" charset="0"/>
              </a:rPr>
              <a:t>Search Tips Notes,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924800" cy="44958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Lucida Calligraphy" pitchFamily="66" charset="0"/>
              </a:rPr>
              <a:t>Active Status Code </a:t>
            </a:r>
            <a:endParaRPr lang="en-US" dirty="0" smtClean="0">
              <a:latin typeface="Lucida Calligraphy" pitchFamily="66" charset="0"/>
            </a:endParaRPr>
          </a:p>
          <a:p>
            <a:pPr lvl="1"/>
            <a:r>
              <a:rPr lang="en-US" dirty="0" smtClean="0">
                <a:latin typeface="Lucida Calligraphy" pitchFamily="66" charset="0"/>
              </a:rPr>
              <a:t>Students who are in membership should have an active status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If you get a list of students </a:t>
            </a:r>
            <a:r>
              <a:rPr lang="en-US" dirty="0">
                <a:latin typeface="Lucida Calligraphy" pitchFamily="66" charset="0"/>
              </a:rPr>
              <a:t>after running the search </a:t>
            </a:r>
            <a:r>
              <a:rPr lang="en-US" b="1" dirty="0">
                <a:latin typeface="Lucida Calligraphy" pitchFamily="66" charset="0"/>
              </a:rPr>
              <a:t>/</a:t>
            </a:r>
            <a:r>
              <a:rPr lang="en-US" b="1" dirty="0" err="1">
                <a:latin typeface="Lucida Calligraphy" pitchFamily="66" charset="0"/>
              </a:rPr>
              <a:t>Enroll_Status</a:t>
            </a:r>
            <a:r>
              <a:rPr lang="en-US" b="1" dirty="0">
                <a:latin typeface="Lucida Calligraphy" pitchFamily="66" charset="0"/>
              </a:rPr>
              <a:t> &gt; 3</a:t>
            </a:r>
            <a:r>
              <a:rPr lang="en-US" dirty="0">
                <a:latin typeface="Lucida Calligraphy" pitchFamily="66" charset="0"/>
              </a:rPr>
              <a:t>, </a:t>
            </a:r>
            <a:r>
              <a:rPr lang="en-US" dirty="0" smtClean="0">
                <a:latin typeface="Lucida Calligraphy" pitchFamily="66" charset="0"/>
              </a:rPr>
              <a:t>contact Information Systems.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Students who have been pre-registered for next year MUST have an </a:t>
            </a:r>
            <a:r>
              <a:rPr lang="en-US" dirty="0" err="1" smtClean="0">
                <a:latin typeface="Lucida Calligraphy" pitchFamily="66" charset="0"/>
              </a:rPr>
              <a:t>enroll_status</a:t>
            </a:r>
            <a:r>
              <a:rPr lang="en-US" dirty="0" smtClean="0">
                <a:latin typeface="Lucida Calligraphy" pitchFamily="66" charset="0"/>
              </a:rPr>
              <a:t> of -1 (pre-registered).</a:t>
            </a:r>
          </a:p>
          <a:p>
            <a:pPr lvl="1"/>
            <a:endParaRPr lang="en-US" dirty="0" smtClean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Lucida Calligraphy" pitchFamily="66" charset="0"/>
              </a:rPr>
              <a:t>Search Tips Notes,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53400" cy="43434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Lucida Calligraphy" pitchFamily="66" charset="0"/>
              </a:rPr>
              <a:t>Entry Code 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All students MUST have an entry code</a:t>
            </a:r>
          </a:p>
          <a:p>
            <a:pPr lvl="1"/>
            <a:endParaRPr lang="en-US" sz="900" dirty="0" smtClean="0">
              <a:latin typeface="Lucida Calligraphy" pitchFamily="66" charset="0"/>
            </a:endParaRPr>
          </a:p>
          <a:p>
            <a:r>
              <a:rPr lang="en-US" b="1" dirty="0" smtClean="0">
                <a:latin typeface="Lucida Calligraphy" pitchFamily="66" charset="0"/>
              </a:rPr>
              <a:t>Entry Date 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All students MUST have an entry date on or after the first day of the school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Lucida Calligraphy" pitchFamily="66" charset="0"/>
              </a:rPr>
              <a:t>Search Tips Notes,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057400"/>
            <a:ext cx="8183880" cy="43434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Lucida Calligraphy" pitchFamily="66" charset="0"/>
              </a:rPr>
              <a:t>Exit </a:t>
            </a:r>
            <a:r>
              <a:rPr lang="en-US" b="1" dirty="0">
                <a:latin typeface="Lucida Calligraphy" pitchFamily="66" charset="0"/>
              </a:rPr>
              <a:t>Code </a:t>
            </a:r>
          </a:p>
          <a:p>
            <a:pPr lvl="1"/>
            <a:r>
              <a:rPr lang="en-US" dirty="0">
                <a:latin typeface="Lucida Calligraphy" pitchFamily="66" charset="0"/>
              </a:rPr>
              <a:t>Students with an exit date prior to end of school year MUST have an exit code</a:t>
            </a:r>
          </a:p>
          <a:p>
            <a:r>
              <a:rPr lang="fr-FR" b="1" dirty="0" smtClean="0">
                <a:latin typeface="Lucida Calligraphy" pitchFamily="66" charset="0"/>
              </a:rPr>
              <a:t>Exit Date </a:t>
            </a:r>
          </a:p>
          <a:p>
            <a:pPr lvl="1"/>
            <a:r>
              <a:rPr lang="fr-FR" dirty="0" err="1" smtClean="0">
                <a:latin typeface="Lucida Calligraphy" pitchFamily="66" charset="0"/>
              </a:rPr>
              <a:t>Student</a:t>
            </a:r>
            <a:r>
              <a:rPr lang="fr-FR" dirty="0" smtClean="0">
                <a:latin typeface="Lucida Calligraphy" pitchFamily="66" charset="0"/>
              </a:rPr>
              <a:t> </a:t>
            </a:r>
            <a:r>
              <a:rPr lang="fr-FR" dirty="0" err="1" smtClean="0">
                <a:latin typeface="Lucida Calligraphy" pitchFamily="66" charset="0"/>
              </a:rPr>
              <a:t>with</a:t>
            </a:r>
            <a:r>
              <a:rPr lang="fr-FR" dirty="0" smtClean="0">
                <a:latin typeface="Lucida Calligraphy" pitchFamily="66" charset="0"/>
              </a:rPr>
              <a:t> an exit dates </a:t>
            </a:r>
            <a:r>
              <a:rPr lang="fr-FR" dirty="0" err="1" smtClean="0">
                <a:latin typeface="Lucida Calligraphy" pitchFamily="66" charset="0"/>
              </a:rPr>
              <a:t>before</a:t>
            </a:r>
            <a:r>
              <a:rPr lang="fr-FR" dirty="0" smtClean="0">
                <a:latin typeface="Lucida Calligraphy" pitchFamily="66" charset="0"/>
              </a:rPr>
              <a:t> the first </a:t>
            </a:r>
            <a:r>
              <a:rPr lang="fr-FR" dirty="0" err="1" smtClean="0">
                <a:latin typeface="Lucida Calligraphy" pitchFamily="66" charset="0"/>
              </a:rPr>
              <a:t>day</a:t>
            </a:r>
            <a:r>
              <a:rPr lang="fr-FR" dirty="0" smtClean="0">
                <a:latin typeface="Lucida Calligraphy" pitchFamily="66" charset="0"/>
              </a:rPr>
              <a:t> of the </a:t>
            </a:r>
            <a:r>
              <a:rPr lang="fr-FR" dirty="0" err="1" smtClean="0">
                <a:latin typeface="Lucida Calligraphy" pitchFamily="66" charset="0"/>
              </a:rPr>
              <a:t>school</a:t>
            </a:r>
            <a:r>
              <a:rPr lang="fr-FR" dirty="0" smtClean="0">
                <a:latin typeface="Lucida Calligraphy" pitchFamily="66" charset="0"/>
              </a:rPr>
              <a:t> </a:t>
            </a:r>
            <a:r>
              <a:rPr lang="fr-FR" dirty="0" err="1" smtClean="0">
                <a:latin typeface="Lucida Calligraphy" pitchFamily="66" charset="0"/>
              </a:rPr>
              <a:t>year</a:t>
            </a:r>
            <a:r>
              <a:rPr lang="fr-FR" dirty="0" smtClean="0">
                <a:latin typeface="Lucida Calligraphy" pitchFamily="66" charset="0"/>
              </a:rPr>
              <a:t> must </a:t>
            </a:r>
            <a:r>
              <a:rPr lang="fr-FR" dirty="0" err="1" smtClean="0">
                <a:latin typeface="Lucida Calligraphy" pitchFamily="66" charset="0"/>
              </a:rPr>
              <a:t>be</a:t>
            </a:r>
            <a:r>
              <a:rPr lang="fr-FR" dirty="0" smtClean="0">
                <a:latin typeface="Lucida Calligraphy" pitchFamily="66" charset="0"/>
              </a:rPr>
              <a:t> </a:t>
            </a:r>
            <a:r>
              <a:rPr lang="fr-FR" dirty="0" err="1" smtClean="0">
                <a:latin typeface="Lucida Calligraphy" pitchFamily="66" charset="0"/>
              </a:rPr>
              <a:t>changed</a:t>
            </a:r>
            <a:r>
              <a:rPr lang="fr-FR" dirty="0" smtClean="0">
                <a:latin typeface="Lucida Calligraphy" pitchFamily="66" charset="0"/>
              </a:rPr>
              <a:t> to the first </a:t>
            </a:r>
            <a:r>
              <a:rPr lang="fr-FR" dirty="0" err="1" smtClean="0">
                <a:latin typeface="Lucida Calligraphy" pitchFamily="66" charset="0"/>
              </a:rPr>
              <a:t>day</a:t>
            </a:r>
            <a:r>
              <a:rPr lang="fr-FR" dirty="0" smtClean="0">
                <a:latin typeface="Lucida Calligraphy" pitchFamily="66" charset="0"/>
              </a:rPr>
              <a:t> of the </a:t>
            </a:r>
            <a:r>
              <a:rPr lang="fr-FR" dirty="0" err="1" smtClean="0">
                <a:latin typeface="Lucida Calligraphy" pitchFamily="66" charset="0"/>
              </a:rPr>
              <a:t>school</a:t>
            </a:r>
            <a:r>
              <a:rPr lang="fr-FR" dirty="0" smtClean="0">
                <a:latin typeface="Lucida Calligraphy" pitchFamily="66" charset="0"/>
              </a:rPr>
              <a:t> </a:t>
            </a:r>
            <a:r>
              <a:rPr lang="fr-FR" dirty="0" err="1" smtClean="0">
                <a:latin typeface="Lucida Calligraphy" pitchFamily="66" charset="0"/>
              </a:rPr>
              <a:t>year</a:t>
            </a:r>
            <a:r>
              <a:rPr lang="fr-FR" dirty="0" smtClean="0">
                <a:latin typeface="Lucida Calligraphy" pitchFamily="66" charset="0"/>
              </a:rPr>
              <a:t> to </a:t>
            </a:r>
            <a:r>
              <a:rPr lang="fr-FR" dirty="0" err="1" smtClean="0">
                <a:latin typeface="Lucida Calligraphy" pitchFamily="66" charset="0"/>
              </a:rPr>
              <a:t>indicate</a:t>
            </a:r>
            <a:r>
              <a:rPr lang="fr-FR" dirty="0" smtClean="0">
                <a:latin typeface="Lucida Calligraphy" pitchFamily="66" charset="0"/>
              </a:rPr>
              <a:t> a </a:t>
            </a:r>
            <a:r>
              <a:rPr lang="fr-FR" b="1" dirty="0" smtClean="0">
                <a:latin typeface="Lucida Calligraphy" pitchFamily="66" charset="0"/>
              </a:rPr>
              <a:t>No-Show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Calligraphy" pitchFamily="66" charset="0"/>
              </a:rPr>
              <a:t>Search Tips Notes,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 err="1" smtClean="0">
                <a:latin typeface="Lucida Calligraphy" pitchFamily="66" charset="0"/>
              </a:rPr>
              <a:t>Gender</a:t>
            </a:r>
            <a:r>
              <a:rPr lang="fr-FR" b="1" dirty="0" smtClean="0">
                <a:latin typeface="Lucida Calligraphy" pitchFamily="66" charset="0"/>
              </a:rPr>
              <a:t> </a:t>
            </a:r>
            <a:r>
              <a:rPr lang="fr-FR" b="1" dirty="0">
                <a:latin typeface="Lucida Calligraphy" pitchFamily="66" charset="0"/>
              </a:rPr>
              <a:t>Code </a:t>
            </a:r>
          </a:p>
          <a:p>
            <a:pPr lvl="1"/>
            <a:r>
              <a:rPr lang="fr-FR" dirty="0">
                <a:latin typeface="Lucida Calligraphy" pitchFamily="66" charset="0"/>
              </a:rPr>
              <a:t>No </a:t>
            </a:r>
            <a:r>
              <a:rPr lang="fr-FR" dirty="0" err="1">
                <a:latin typeface="Lucida Calligraphy" pitchFamily="66" charset="0"/>
              </a:rPr>
              <a:t>student</a:t>
            </a:r>
            <a:r>
              <a:rPr lang="fr-FR" dirty="0">
                <a:latin typeface="Lucida Calligraphy" pitchFamily="66" charset="0"/>
              </a:rPr>
              <a:t> </a:t>
            </a:r>
            <a:r>
              <a:rPr lang="fr-FR" dirty="0" err="1">
                <a:latin typeface="Lucida Calligraphy" pitchFamily="66" charset="0"/>
              </a:rPr>
              <a:t>should</a:t>
            </a:r>
            <a:r>
              <a:rPr lang="fr-FR" dirty="0">
                <a:latin typeface="Lucida Calligraphy" pitchFamily="66" charset="0"/>
              </a:rPr>
              <a:t> have a </a:t>
            </a:r>
            <a:r>
              <a:rPr lang="fr-FR" dirty="0" err="1">
                <a:latin typeface="Lucida Calligraphy" pitchFamily="66" charset="0"/>
              </a:rPr>
              <a:t>blank</a:t>
            </a:r>
            <a:r>
              <a:rPr lang="fr-FR" dirty="0">
                <a:latin typeface="Lucida Calligraphy" pitchFamily="66" charset="0"/>
              </a:rPr>
              <a:t> </a:t>
            </a:r>
            <a:r>
              <a:rPr lang="fr-FR" dirty="0" err="1">
                <a:latin typeface="Lucida Calligraphy" pitchFamily="66" charset="0"/>
              </a:rPr>
              <a:t>Gender</a:t>
            </a:r>
            <a:r>
              <a:rPr lang="fr-FR" dirty="0">
                <a:latin typeface="Lucida Calligraphy" pitchFamily="66" charset="0"/>
              </a:rPr>
              <a:t> </a:t>
            </a:r>
            <a:r>
              <a:rPr lang="fr-FR" dirty="0" smtClean="0">
                <a:latin typeface="Lucida Calligraphy" pitchFamily="66" charset="0"/>
              </a:rPr>
              <a:t>code. This </a:t>
            </a:r>
            <a:r>
              <a:rPr lang="fr-FR" dirty="0" err="1" smtClean="0">
                <a:latin typeface="Lucida Calligraphy" pitchFamily="66" charset="0"/>
              </a:rPr>
              <a:t>is</a:t>
            </a:r>
            <a:r>
              <a:rPr lang="fr-FR" dirty="0" smtClean="0">
                <a:latin typeface="Lucida Calligraphy" pitchFamily="66" charset="0"/>
              </a:rPr>
              <a:t> a </a:t>
            </a:r>
            <a:r>
              <a:rPr lang="fr-FR" dirty="0" err="1" smtClean="0">
                <a:latin typeface="Lucida Calligraphy" pitchFamily="66" charset="0"/>
              </a:rPr>
              <a:t>required</a:t>
            </a:r>
            <a:r>
              <a:rPr lang="fr-FR" dirty="0" smtClean="0">
                <a:latin typeface="Lucida Calligraphy" pitchFamily="66" charset="0"/>
              </a:rPr>
              <a:t> </a:t>
            </a:r>
            <a:r>
              <a:rPr lang="fr-FR" dirty="0" err="1" smtClean="0">
                <a:latin typeface="Lucida Calligraphy" pitchFamily="66" charset="0"/>
              </a:rPr>
              <a:t>field</a:t>
            </a:r>
            <a:r>
              <a:rPr lang="fr-FR" dirty="0" smtClean="0">
                <a:latin typeface="Lucida Calligraphy" pitchFamily="66" charset="0"/>
              </a:rPr>
              <a:t>.</a:t>
            </a:r>
            <a:endParaRPr lang="fr-FR" dirty="0">
              <a:latin typeface="Lucida Calligraphy" pitchFamily="66" charset="0"/>
            </a:endParaRPr>
          </a:p>
          <a:p>
            <a:pPr lvl="1"/>
            <a:r>
              <a:rPr lang="fr-FR" dirty="0" err="1">
                <a:latin typeface="Lucida Calligraphy" pitchFamily="66" charset="0"/>
              </a:rPr>
              <a:t>Run</a:t>
            </a:r>
            <a:r>
              <a:rPr lang="fr-FR" dirty="0">
                <a:latin typeface="Lucida Calligraphy" pitchFamily="66" charset="0"/>
              </a:rPr>
              <a:t> </a:t>
            </a:r>
            <a:r>
              <a:rPr lang="fr-FR" dirty="0" err="1">
                <a:latin typeface="Lucida Calligraphy" pitchFamily="66" charset="0"/>
              </a:rPr>
              <a:t>list</a:t>
            </a:r>
            <a:r>
              <a:rPr lang="fr-FR" dirty="0">
                <a:latin typeface="Lucida Calligraphy" pitchFamily="66" charset="0"/>
              </a:rPr>
              <a:t> of males and check for </a:t>
            </a:r>
            <a:r>
              <a:rPr lang="fr-FR" dirty="0" err="1">
                <a:latin typeface="Lucida Calligraphy" pitchFamily="66" charset="0"/>
              </a:rPr>
              <a:t>errors</a:t>
            </a:r>
            <a:r>
              <a:rPr lang="fr-FR" dirty="0">
                <a:latin typeface="Lucida Calligraphy" pitchFamily="66" charset="0"/>
              </a:rPr>
              <a:t>, </a:t>
            </a:r>
            <a:r>
              <a:rPr lang="fr-FR" dirty="0" err="1">
                <a:latin typeface="Lucida Calligraphy" pitchFamily="66" charset="0"/>
              </a:rPr>
              <a:t>then</a:t>
            </a:r>
            <a:r>
              <a:rPr lang="fr-FR" dirty="0">
                <a:latin typeface="Lucida Calligraphy" pitchFamily="66" charset="0"/>
              </a:rPr>
              <a:t> do the </a:t>
            </a:r>
            <a:r>
              <a:rPr lang="fr-FR" dirty="0" err="1">
                <a:latin typeface="Lucida Calligraphy" pitchFamily="66" charset="0"/>
              </a:rPr>
              <a:t>same</a:t>
            </a:r>
            <a:r>
              <a:rPr lang="fr-FR" dirty="0">
                <a:latin typeface="Lucida Calligraphy" pitchFamily="66" charset="0"/>
              </a:rPr>
              <a:t> for </a:t>
            </a:r>
            <a:r>
              <a:rPr lang="fr-FR" dirty="0" err="1" smtClean="0">
                <a:latin typeface="Lucida Calligraphy" pitchFamily="66" charset="0"/>
              </a:rPr>
              <a:t>females</a:t>
            </a:r>
            <a:endParaRPr lang="fr-FR" dirty="0" smtClean="0">
              <a:latin typeface="Lucida Calligraphy" pitchFamily="66" charset="0"/>
            </a:endParaRPr>
          </a:p>
          <a:p>
            <a:pPr lvl="1"/>
            <a:endParaRPr lang="fr-FR" sz="2000" dirty="0">
              <a:latin typeface="Lucida Calligraphy" pitchFamily="66" charset="0"/>
            </a:endParaRPr>
          </a:p>
          <a:p>
            <a:r>
              <a:rPr lang="en-US" b="1" dirty="0" smtClean="0">
                <a:latin typeface="Lucida Calligraphy" pitchFamily="66" charset="0"/>
              </a:rPr>
              <a:t>Birth </a:t>
            </a:r>
            <a:r>
              <a:rPr lang="en-US" b="1" dirty="0">
                <a:latin typeface="Lucida Calligraphy" pitchFamily="66" charset="0"/>
              </a:rPr>
              <a:t>Date </a:t>
            </a:r>
          </a:p>
          <a:p>
            <a:pPr lvl="1"/>
            <a:r>
              <a:rPr lang="en-US" dirty="0">
                <a:latin typeface="Lucida Calligraphy" pitchFamily="66" charset="0"/>
              </a:rPr>
              <a:t>No student should have a blank birth </a:t>
            </a:r>
            <a:r>
              <a:rPr lang="en-US" dirty="0" smtClean="0">
                <a:latin typeface="Lucida Calligraphy" pitchFamily="66" charset="0"/>
              </a:rPr>
              <a:t>date. This is a required field.</a:t>
            </a:r>
            <a:endParaRPr lang="en-US" dirty="0">
              <a:latin typeface="Lucida Calligraphy" pitchFamily="66" charset="0"/>
            </a:endParaRPr>
          </a:p>
          <a:p>
            <a:pPr lvl="1"/>
            <a:r>
              <a:rPr lang="en-US" dirty="0">
                <a:latin typeface="Lucida Calligraphy" pitchFamily="66" charset="0"/>
              </a:rPr>
              <a:t>Check minimum birth date for school level</a:t>
            </a:r>
          </a:p>
          <a:p>
            <a:pPr lvl="1"/>
            <a:r>
              <a:rPr lang="en-US" dirty="0">
                <a:latin typeface="Lucida Calligraphy" pitchFamily="66" charset="0"/>
              </a:rPr>
              <a:t>Check for current year in birth </a:t>
            </a:r>
            <a:r>
              <a:rPr lang="en-US" dirty="0" smtClean="0">
                <a:latin typeface="Lucida Calligraphy" pitchFamily="66" charset="0"/>
              </a:rPr>
              <a:t>date</a:t>
            </a:r>
            <a:endParaRPr lang="fr-FR" sz="2000" dirty="0">
              <a:latin typeface="Lucida Calligraphy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730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Lucida Calligraphy" pitchFamily="66" charset="0"/>
              </a:rPr>
              <a:t>Search Tips Notes,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81200"/>
            <a:ext cx="8183880" cy="4419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latin typeface="Lucida Calligraphy" pitchFamily="66" charset="0"/>
              </a:rPr>
              <a:t>Grade Level Code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If student’s grade level is KG, then students grade level code field under VA State Information MUST also be KG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If student’s grade level is PK, then students grade level code field under VA State Information MUST also be PK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Located </a:t>
            </a:r>
            <a:r>
              <a:rPr lang="en-US" dirty="0">
                <a:latin typeface="Lucida Calligraphy" pitchFamily="66" charset="0"/>
              </a:rPr>
              <a:t>under the Virginia State Information section of Transfer Info </a:t>
            </a:r>
            <a:r>
              <a:rPr lang="en-US" dirty="0" smtClean="0">
                <a:latin typeface="Lucida Calligraphy" pitchFamily="66" charset="0"/>
              </a:rPr>
              <a:t>page</a:t>
            </a:r>
          </a:p>
          <a:p>
            <a:pPr lvl="1"/>
            <a:endParaRPr lang="en-US" dirty="0">
              <a:latin typeface="Lucida Calligraphy" pitchFamily="66" charset="0"/>
            </a:endParaRPr>
          </a:p>
          <a:p>
            <a:r>
              <a:rPr lang="en-US" b="1" dirty="0" smtClean="0">
                <a:latin typeface="Lucida Calligraphy" pitchFamily="66" charset="0"/>
              </a:rPr>
              <a:t>Primary Disability Code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Special Ed Only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Calligraphy" panose="03010101010101010101" pitchFamily="66" charset="0"/>
              </a:rPr>
              <a:t>Suggestions</a:t>
            </a:r>
            <a:endParaRPr lang="en-US" dirty="0"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Lucida Calligraphy" panose="03010101010101010101" pitchFamily="66" charset="0"/>
              </a:rPr>
              <a:t>Please use this forum for expressing your suggestions</a:t>
            </a:r>
          </a:p>
          <a:p>
            <a:r>
              <a:rPr lang="en-US" sz="4000" dirty="0" smtClean="0">
                <a:latin typeface="Lucida Calligraphy" panose="03010101010101010101" pitchFamily="66" charset="0"/>
              </a:rPr>
              <a:t>We can all learn from each other to make our jobs easier and more efficient</a:t>
            </a:r>
          </a:p>
          <a:p>
            <a:r>
              <a:rPr lang="en-US" sz="4000" dirty="0" smtClean="0">
                <a:latin typeface="Lucida Calligraphy" panose="03010101010101010101" pitchFamily="66" charset="0"/>
              </a:rPr>
              <a:t>Running list of Suggestions</a:t>
            </a:r>
          </a:p>
          <a:p>
            <a:r>
              <a:rPr lang="en-US" sz="4000" dirty="0" smtClean="0">
                <a:latin typeface="Lucida Calligraphy" panose="03010101010101010101" pitchFamily="66" charset="0"/>
              </a:rPr>
              <a:t>Tips &amp; Tricks</a:t>
            </a:r>
          </a:p>
        </p:txBody>
      </p:sp>
    </p:spTree>
    <p:extLst>
      <p:ext uri="{BB962C8B-B14F-4D97-AF65-F5344CB8AC3E}">
        <p14:creationId xmlns:p14="http://schemas.microsoft.com/office/powerpoint/2010/main" val="3221926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Lucida Calligraphy" pitchFamily="66" charset="0"/>
              </a:rPr>
              <a:t>Search Tips Notes,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b="1" dirty="0" smtClean="0">
                <a:latin typeface="Lucida Calligraphy" pitchFamily="66" charset="0"/>
              </a:rPr>
              <a:t>Economically </a:t>
            </a:r>
            <a:r>
              <a:rPr lang="en-US" sz="3000" b="1" dirty="0" err="1" smtClean="0">
                <a:latin typeface="Lucida Calligraphy" pitchFamily="66" charset="0"/>
              </a:rPr>
              <a:t>Disadv</a:t>
            </a:r>
            <a:r>
              <a:rPr lang="en-US" sz="3000" b="1" dirty="0" smtClean="0">
                <a:latin typeface="Lucida Calligraphy" pitchFamily="66" charset="0"/>
              </a:rPr>
              <a:t>. Status Flag</a:t>
            </a:r>
          </a:p>
          <a:p>
            <a:pPr lvl="1"/>
            <a:r>
              <a:rPr lang="en-US" sz="2600" dirty="0" smtClean="0">
                <a:latin typeface="Lucida Calligraphy" pitchFamily="66" charset="0"/>
              </a:rPr>
              <a:t>Work with nurses to flag students receiving Medicaid or FAMIS</a:t>
            </a:r>
          </a:p>
          <a:p>
            <a:pPr lvl="1"/>
            <a:r>
              <a:rPr lang="en-US" sz="2600" dirty="0" smtClean="0">
                <a:latin typeface="Lucida Calligraphy" pitchFamily="66" charset="0"/>
              </a:rPr>
              <a:t>Flag is set by SIS Technicians after insurance input is completed</a:t>
            </a:r>
          </a:p>
          <a:p>
            <a:pPr lvl="1">
              <a:buNone/>
            </a:pPr>
            <a:endParaRPr lang="en-US" dirty="0" smtClean="0">
              <a:latin typeface="Lucida Calligraphy" pitchFamily="66" charset="0"/>
            </a:endParaRPr>
          </a:p>
          <a:p>
            <a:r>
              <a:rPr lang="en-US" sz="3000" b="1" dirty="0" smtClean="0">
                <a:latin typeface="Lucida Calligraphy" pitchFamily="66" charset="0"/>
              </a:rPr>
              <a:t>Home Language Code </a:t>
            </a:r>
          </a:p>
          <a:p>
            <a:pPr lvl="1"/>
            <a:r>
              <a:rPr lang="en-US" sz="2600" dirty="0" smtClean="0">
                <a:latin typeface="Lucida Calligraphy" pitchFamily="66" charset="0"/>
              </a:rPr>
              <a:t>Search for students with a home language not equal to blank, then verify</a:t>
            </a:r>
          </a:p>
          <a:p>
            <a:pPr lvl="1"/>
            <a:r>
              <a:rPr lang="en-US" sz="2600" dirty="0" smtClean="0">
                <a:latin typeface="Lucida Calligraphy" pitchFamily="66" charset="0"/>
              </a:rPr>
              <a:t>English is the default. If the Home Language is not English, the language code is required when the Receiving ESL Services Code (</a:t>
            </a:r>
            <a:r>
              <a:rPr lang="en-US" sz="2600" dirty="0" err="1" smtClean="0">
                <a:latin typeface="Lucida Calligraphy" pitchFamily="66" charset="0"/>
              </a:rPr>
              <a:t>VA_LEP_Serv_Code</a:t>
            </a:r>
            <a:r>
              <a:rPr lang="en-US" sz="2600" dirty="0" smtClean="0">
                <a:latin typeface="Lucida Calligraphy" pitchFamily="66" charset="0"/>
              </a:rPr>
              <a:t>) is NOT blank</a:t>
            </a:r>
          </a:p>
          <a:p>
            <a:pPr lvl="1">
              <a:buNone/>
            </a:pPr>
            <a:endParaRPr lang="en-US" dirty="0" smtClean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Lucida Calligraphy" pitchFamily="66" charset="0"/>
              </a:rPr>
              <a:t>Search Tips Notes,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Lucida Calligraphy" pitchFamily="66" charset="0"/>
              </a:rPr>
              <a:t>Title I Code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Only for Title I Targeted Assistance Schools</a:t>
            </a:r>
          </a:p>
          <a:p>
            <a:pPr lvl="2"/>
            <a:r>
              <a:rPr lang="en-US" sz="2400" dirty="0" smtClean="0">
                <a:latin typeface="Lucida Calligraphy" pitchFamily="66" charset="0"/>
              </a:rPr>
              <a:t>AES, GES, HPES, MES, WES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Grades PK-2</a:t>
            </a:r>
            <a:r>
              <a:rPr lang="en-US" baseline="30000" dirty="0" smtClean="0">
                <a:latin typeface="Lucida Calligraphy" pitchFamily="66" charset="0"/>
              </a:rPr>
              <a:t>nd</a:t>
            </a:r>
            <a:r>
              <a:rPr lang="en-US" dirty="0" smtClean="0">
                <a:latin typeface="Lucida Calligraphy" pitchFamily="66" charset="0"/>
              </a:rPr>
              <a:t> 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Codes 01 or 03</a:t>
            </a:r>
          </a:p>
          <a:p>
            <a:pPr lvl="1">
              <a:buNone/>
            </a:pPr>
            <a:endParaRPr lang="en-US" dirty="0" smtClean="0">
              <a:latin typeface="Lucida Calligraphy" pitchFamily="66" charset="0"/>
            </a:endParaRPr>
          </a:p>
          <a:p>
            <a:r>
              <a:rPr lang="en-US" b="1" dirty="0" smtClean="0">
                <a:latin typeface="Lucida Calligraphy" pitchFamily="66" charset="0"/>
              </a:rPr>
              <a:t>GED Program Code (HS Only)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All students currently enrolled in a GED or the ISAEP program must be flagged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Typically, no student should be marked GAD 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Lucida Calligraphy" pitchFamily="66" charset="0"/>
              </a:rPr>
              <a:t>Search Tips Notes,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Lucida Calligraphy" pitchFamily="66" charset="0"/>
              </a:rPr>
              <a:t>Graduate/Other Completer Code and Graduation Plan Code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Students who graduate </a:t>
            </a:r>
            <a:r>
              <a:rPr lang="en-US" b="1" dirty="0" smtClean="0">
                <a:latin typeface="Lucida Calligraphy" pitchFamily="66" charset="0"/>
              </a:rPr>
              <a:t>before</a:t>
            </a:r>
            <a:r>
              <a:rPr lang="en-US" dirty="0" smtClean="0">
                <a:latin typeface="Lucida Calligraphy" pitchFamily="66" charset="0"/>
              </a:rPr>
              <a:t> Spring SRC deadline (March 31</a:t>
            </a:r>
            <a:r>
              <a:rPr lang="en-US" baseline="30000" dirty="0" smtClean="0">
                <a:latin typeface="Lucida Calligraphy" pitchFamily="66" charset="0"/>
              </a:rPr>
              <a:t>st</a:t>
            </a:r>
            <a:r>
              <a:rPr lang="en-US" dirty="0" smtClean="0">
                <a:latin typeface="Lucida Calligraphy" pitchFamily="66" charset="0"/>
              </a:rPr>
              <a:t>) MUST be flagged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All others can be marked</a:t>
            </a:r>
          </a:p>
          <a:p>
            <a:pPr lvl="2"/>
            <a:r>
              <a:rPr lang="en-US" sz="2400" dirty="0" smtClean="0">
                <a:latin typeface="Lucida Calligraphy" pitchFamily="66" charset="0"/>
              </a:rPr>
              <a:t>IS Department will search for all students with an exit date on the extract and remove flag for all others (NOT done in PS)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Lucida Calligraphy" pitchFamily="66" charset="0"/>
              </a:rPr>
              <a:t>Search Tips Notes,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Lucida Calligraphy" pitchFamily="66" charset="0"/>
              </a:rPr>
              <a:t>W8 Reason Code 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All students who have a W880 must be flagged with a W8 Reason Code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If student returns, adjust </a:t>
            </a:r>
            <a:r>
              <a:rPr lang="en-US" b="1" dirty="0" smtClean="0">
                <a:latin typeface="Lucida Calligraphy" pitchFamily="66" charset="0"/>
              </a:rPr>
              <a:t>Exit Code </a:t>
            </a:r>
            <a:r>
              <a:rPr lang="en-US" dirty="0" smtClean="0">
                <a:latin typeface="Lucida Calligraphy" pitchFamily="66" charset="0"/>
              </a:rPr>
              <a:t>and remove W8 Reason Code</a:t>
            </a:r>
          </a:p>
          <a:p>
            <a:pPr lvl="1">
              <a:buNone/>
            </a:pPr>
            <a:endParaRPr lang="en-US" dirty="0" smtClean="0">
              <a:latin typeface="Lucida Calligraphy" pitchFamily="66" charset="0"/>
            </a:endParaRPr>
          </a:p>
          <a:p>
            <a:r>
              <a:rPr lang="en-US" b="1" dirty="0" smtClean="0">
                <a:latin typeface="Lucida Calligraphy" pitchFamily="66" charset="0"/>
              </a:rPr>
              <a:t>Aggregate Days Present /Absent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Work with  Attendance Clerk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Run ADA/ADM by Student report</a:t>
            </a:r>
          </a:p>
          <a:p>
            <a:pPr lvl="2"/>
            <a:r>
              <a:rPr lang="en-US" sz="2400" dirty="0" smtClean="0">
                <a:latin typeface="Lucida Calligraphy" pitchFamily="66" charset="0"/>
              </a:rPr>
              <a:t>Look for duplicate students</a:t>
            </a:r>
          </a:p>
          <a:p>
            <a:pPr lvl="2"/>
            <a:r>
              <a:rPr lang="en-US" sz="2400" dirty="0" smtClean="0">
                <a:latin typeface="Lucida Calligraphy" pitchFamily="66" charset="0"/>
              </a:rPr>
              <a:t>Membership total should always be more than Attendance total or Absence total</a:t>
            </a:r>
          </a:p>
          <a:p>
            <a:pPr lvl="1">
              <a:buNone/>
            </a:pPr>
            <a:endParaRPr lang="en-US" dirty="0" smtClean="0">
              <a:latin typeface="Lucida Calligraphy" pitchFamily="66" charset="0"/>
            </a:endParaRPr>
          </a:p>
          <a:p>
            <a:pPr lvl="1"/>
            <a:endParaRPr lang="en-US" sz="1000" dirty="0" smtClean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Lucida Calligraphy" pitchFamily="66" charset="0"/>
              </a:rPr>
              <a:t>Search Tips Notes,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828800"/>
            <a:ext cx="818388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sz="3300" b="1" dirty="0" smtClean="0">
                <a:latin typeface="Lucida Calligraphy" pitchFamily="66" charset="0"/>
              </a:rPr>
              <a:t>Tuition Paid Code </a:t>
            </a:r>
          </a:p>
          <a:p>
            <a:pPr lvl="1"/>
            <a:r>
              <a:rPr lang="en-US" sz="2800" dirty="0" smtClean="0">
                <a:latin typeface="Lucida Calligraphy" pitchFamily="66" charset="0"/>
              </a:rPr>
              <a:t>Governors School students = 04</a:t>
            </a:r>
          </a:p>
          <a:p>
            <a:pPr lvl="1"/>
            <a:r>
              <a:rPr lang="en-US" sz="2800" dirty="0" smtClean="0">
                <a:latin typeface="Lucida Calligraphy" pitchFamily="66" charset="0"/>
              </a:rPr>
              <a:t>AHS/GES Special Ed Program students = 04</a:t>
            </a:r>
          </a:p>
          <a:p>
            <a:pPr lvl="1"/>
            <a:r>
              <a:rPr lang="en-US" sz="2800" dirty="0" smtClean="0">
                <a:latin typeface="Lucida Calligraphy" pitchFamily="66" charset="0"/>
              </a:rPr>
              <a:t>TN students = 10</a:t>
            </a:r>
          </a:p>
          <a:p>
            <a:pPr lvl="1"/>
            <a:r>
              <a:rPr lang="en-US" sz="2800" dirty="0" smtClean="0">
                <a:latin typeface="Lucida Calligraphy" pitchFamily="66" charset="0"/>
              </a:rPr>
              <a:t>All others should be blank for now!</a:t>
            </a:r>
          </a:p>
          <a:p>
            <a:pPr lvl="1">
              <a:buNone/>
            </a:pPr>
            <a:endParaRPr lang="en-US" sz="900" dirty="0" smtClean="0">
              <a:latin typeface="Lucida Calligraphy" pitchFamily="66" charset="0"/>
            </a:endParaRPr>
          </a:p>
          <a:p>
            <a:pPr lvl="1">
              <a:buNone/>
            </a:pPr>
            <a:endParaRPr lang="en-US" sz="900" dirty="0" smtClean="0">
              <a:latin typeface="Lucida Calligraphy" pitchFamily="66" charset="0"/>
            </a:endParaRPr>
          </a:p>
          <a:p>
            <a:r>
              <a:rPr lang="en-US" sz="3300" b="1" dirty="0" smtClean="0">
                <a:latin typeface="Lucida Calligraphy" pitchFamily="66" charset="0"/>
              </a:rPr>
              <a:t>Non-public student FTE </a:t>
            </a:r>
            <a:r>
              <a:rPr lang="en-US" sz="3300" b="1" dirty="0" smtClean="0">
                <a:latin typeface="Lucida Calligraphy" pitchFamily="66" charset="0"/>
              </a:rPr>
              <a:t>– </a:t>
            </a:r>
            <a:r>
              <a:rPr lang="en-US" sz="3300" b="1" dirty="0" smtClean="0">
                <a:solidFill>
                  <a:srgbClr val="FF0000"/>
                </a:solidFill>
                <a:latin typeface="Lucida Calligraphy" pitchFamily="66" charset="0"/>
              </a:rPr>
              <a:t>VERY IMPORTANT</a:t>
            </a:r>
            <a:endParaRPr lang="en-US" sz="3300" b="1" dirty="0" smtClean="0">
              <a:solidFill>
                <a:srgbClr val="FF0000"/>
              </a:solidFill>
              <a:latin typeface="Lucida Calligraphy" pitchFamily="66" charset="0"/>
            </a:endParaRPr>
          </a:p>
          <a:p>
            <a:pPr lvl="1"/>
            <a:r>
              <a:rPr lang="en-US" dirty="0" smtClean="0">
                <a:latin typeface="Lucida Calligraphy" pitchFamily="66" charset="0"/>
              </a:rPr>
              <a:t>All students receiving speech services only = 10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Part-time students taking one course approved for SOQ (Standards of Quality) = 25</a:t>
            </a:r>
          </a:p>
          <a:p>
            <a:pPr lvl="2"/>
            <a:r>
              <a:rPr lang="en-US" dirty="0" smtClean="0">
                <a:latin typeface="Lucida Calligraphy" pitchFamily="66" charset="0"/>
              </a:rPr>
              <a:t>This may include GED grads finishing CTE program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Part-time students taking two courses approved for SOQ = 50</a:t>
            </a:r>
          </a:p>
          <a:p>
            <a:pPr lvl="2"/>
            <a:r>
              <a:rPr lang="en-US" dirty="0" smtClean="0">
                <a:latin typeface="Lucida Calligraphy" pitchFamily="66" charset="0"/>
              </a:rPr>
              <a:t>This may include GED grads finishing CTE program</a:t>
            </a:r>
          </a:p>
          <a:p>
            <a:pPr lvl="1"/>
            <a:endParaRPr lang="en-US" dirty="0" smtClean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Lucida Calligraphy" pitchFamily="66" charset="0"/>
              </a:rPr>
              <a:t>Search Tips Notes,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latin typeface="Lucida Calligraphy" pitchFamily="66" charset="0"/>
              </a:rPr>
              <a:t>KG Readiness Assessment Flag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If a student turns five (5) after October 1 of the current year, they MUST be flagged.</a:t>
            </a:r>
          </a:p>
          <a:p>
            <a:pPr lvl="1"/>
            <a:endParaRPr lang="en-US" sz="1000" dirty="0" smtClean="0">
              <a:latin typeface="Lucida Calligraphy" pitchFamily="66" charset="0"/>
            </a:endParaRPr>
          </a:p>
          <a:p>
            <a:r>
              <a:rPr lang="en-US" b="1" dirty="0" smtClean="0">
                <a:latin typeface="Lucida Calligraphy" pitchFamily="66" charset="0"/>
              </a:rPr>
              <a:t> Early College Scholar </a:t>
            </a:r>
            <a:r>
              <a:rPr lang="en-US" b="1" dirty="0" err="1" smtClean="0">
                <a:latin typeface="Lucida Calligraphy" pitchFamily="66" charset="0"/>
              </a:rPr>
              <a:t>Prog</a:t>
            </a:r>
            <a:r>
              <a:rPr lang="en-US" b="1" dirty="0" smtClean="0">
                <a:latin typeface="Lucida Calligraphy" pitchFamily="66" charset="0"/>
              </a:rPr>
              <a:t>. Code 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Student should only be flagged as signing the agreement (1) on the Spring SRC</a:t>
            </a:r>
          </a:p>
          <a:p>
            <a:pPr lvl="1"/>
            <a:r>
              <a:rPr lang="en-US" dirty="0" err="1" smtClean="0">
                <a:latin typeface="Lucida Calligraphy" pitchFamily="66" charset="0"/>
              </a:rPr>
              <a:t>However,VA</a:t>
            </a:r>
            <a:r>
              <a:rPr lang="en-US" dirty="0" smtClean="0">
                <a:latin typeface="Lucida Calligraphy" pitchFamily="66" charset="0"/>
              </a:rPr>
              <a:t> Transcript then shows “No”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Lucida Calligraphy" pitchFamily="66" charset="0"/>
              </a:rPr>
              <a:t>Search Tips Notes,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4999"/>
            <a:ext cx="8077200" cy="4495801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Lucida Calligraphy" pitchFamily="66" charset="0"/>
              </a:rPr>
              <a:t>PK Experience Code 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PK and KG students must be flagged</a:t>
            </a:r>
          </a:p>
          <a:p>
            <a:pPr lvl="2"/>
            <a:r>
              <a:rPr lang="en-US" sz="2400" dirty="0" smtClean="0">
                <a:latin typeface="Lucida Calligraphy" pitchFamily="66" charset="0"/>
              </a:rPr>
              <a:t>PK reflects current classroom setting</a:t>
            </a:r>
          </a:p>
          <a:p>
            <a:pPr lvl="2"/>
            <a:r>
              <a:rPr lang="en-US" sz="2400" dirty="0" smtClean="0">
                <a:latin typeface="Lucida Calligraphy" pitchFamily="66" charset="0"/>
              </a:rPr>
              <a:t>KG reflects previous experience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If student is in PK then PK Exp Code cannot be 50, 51, or 60 </a:t>
            </a:r>
          </a:p>
          <a:p>
            <a:pPr lvl="1">
              <a:buNone/>
            </a:pPr>
            <a:endParaRPr lang="en-US" dirty="0" smtClean="0">
              <a:latin typeface="Lucida Calligraphy" pitchFamily="66" charset="0"/>
            </a:endParaRPr>
          </a:p>
          <a:p>
            <a:r>
              <a:rPr lang="en-US" b="1" dirty="0" smtClean="0">
                <a:latin typeface="Lucida Calligraphy" pitchFamily="66" charset="0"/>
              </a:rPr>
              <a:t>PK Weekly Time Code 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PK and KG students must be flagged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Code = 0 can only be used for KG students with PK Exp. Code of 50, 51, or 60</a:t>
            </a:r>
          </a:p>
          <a:p>
            <a:pPr lvl="1"/>
            <a:endParaRPr lang="en-US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Lucida Calligraphy" pitchFamily="66" charset="0"/>
              </a:rPr>
              <a:t>Search Tips Notes,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 lnSpcReduction="10000"/>
          </a:bodyPr>
          <a:lstStyle/>
          <a:p>
            <a:r>
              <a:rPr lang="en-US" sz="3300" b="1" dirty="0" smtClean="0">
                <a:latin typeface="Lucida Calligraphy" pitchFamily="66" charset="0"/>
              </a:rPr>
              <a:t>Initial Primary Nighttime Residence Code</a:t>
            </a:r>
          </a:p>
          <a:p>
            <a:pPr lvl="1"/>
            <a:r>
              <a:rPr lang="en-US" sz="2800" dirty="0" smtClean="0">
                <a:latin typeface="Lucida Calligraphy" pitchFamily="66" charset="0"/>
              </a:rPr>
              <a:t>Work with Karen </a:t>
            </a:r>
            <a:r>
              <a:rPr lang="en-US" sz="2800" dirty="0" err="1" smtClean="0">
                <a:latin typeface="Lucida Calligraphy" pitchFamily="66" charset="0"/>
              </a:rPr>
              <a:t>Petterson</a:t>
            </a:r>
            <a:r>
              <a:rPr lang="en-US" sz="2800" dirty="0" smtClean="0">
                <a:latin typeface="Lucida Calligraphy" pitchFamily="66" charset="0"/>
              </a:rPr>
              <a:t> in Special Services</a:t>
            </a:r>
          </a:p>
          <a:p>
            <a:pPr marL="457200" lvl="1" indent="0">
              <a:buNone/>
            </a:pPr>
            <a:endParaRPr lang="en-US" dirty="0" smtClean="0">
              <a:latin typeface="Lucida Calligraphy" pitchFamily="66" charset="0"/>
            </a:endParaRPr>
          </a:p>
          <a:p>
            <a:r>
              <a:rPr lang="en-US" sz="3300" b="1" dirty="0">
                <a:latin typeface="Lucida Calligraphy" pitchFamily="66" charset="0"/>
              </a:rPr>
              <a:t>F</a:t>
            </a:r>
            <a:r>
              <a:rPr lang="en-US" sz="3300" b="1" dirty="0" smtClean="0">
                <a:latin typeface="Lucida Calligraphy" pitchFamily="66" charset="0"/>
              </a:rPr>
              <a:t>ull time Virtual Program Code </a:t>
            </a:r>
          </a:p>
          <a:p>
            <a:pPr lvl="1"/>
            <a:r>
              <a:rPr lang="en-US" sz="2800" dirty="0" smtClean="0">
                <a:latin typeface="Lucida Calligraphy" pitchFamily="66" charset="0"/>
              </a:rPr>
              <a:t>99.9% of the time the Virtual Virginia Tuition Paid Code should not </a:t>
            </a:r>
            <a:r>
              <a:rPr lang="en-US" sz="2800" smtClean="0">
                <a:latin typeface="Lucida Calligraphy" pitchFamily="66" charset="0"/>
              </a:rPr>
              <a:t>be selected</a:t>
            </a:r>
            <a:endParaRPr lang="en-US" sz="2800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Lucida Calligraphy" pitchFamily="66" charset="0"/>
              </a:rPr>
              <a:t>Search Tips Notes,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05000"/>
            <a:ext cx="8183880" cy="44958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latin typeface="Lucida Calligraphy" pitchFamily="66" charset="0"/>
              </a:rPr>
              <a:t>Ethnic Flag/Race Code </a:t>
            </a:r>
          </a:p>
          <a:p>
            <a:pPr lvl="1"/>
            <a:r>
              <a:rPr lang="fr-FR" sz="2000" dirty="0">
                <a:latin typeface="Lucida Calligraphy" pitchFamily="66" charset="0"/>
              </a:rPr>
              <a:t>No </a:t>
            </a:r>
            <a:r>
              <a:rPr lang="fr-FR" sz="2000" dirty="0" err="1">
                <a:latin typeface="Lucida Calligraphy" pitchFamily="66" charset="0"/>
              </a:rPr>
              <a:t>student</a:t>
            </a:r>
            <a:r>
              <a:rPr lang="fr-FR" sz="2000" dirty="0">
                <a:latin typeface="Lucida Calligraphy" pitchFamily="66" charset="0"/>
              </a:rPr>
              <a:t> </a:t>
            </a:r>
            <a:r>
              <a:rPr lang="fr-FR" sz="2000" dirty="0" err="1">
                <a:latin typeface="Lucida Calligraphy" pitchFamily="66" charset="0"/>
              </a:rPr>
              <a:t>should</a:t>
            </a:r>
            <a:r>
              <a:rPr lang="fr-FR" sz="2000" dirty="0">
                <a:latin typeface="Lucida Calligraphy" pitchFamily="66" charset="0"/>
              </a:rPr>
              <a:t> </a:t>
            </a:r>
            <a:r>
              <a:rPr lang="fr-FR" sz="2000" dirty="0" err="1">
                <a:latin typeface="Lucida Calligraphy" pitchFamily="66" charset="0"/>
              </a:rPr>
              <a:t>be</a:t>
            </a:r>
            <a:r>
              <a:rPr lang="fr-FR" sz="2000" dirty="0">
                <a:latin typeface="Lucida Calligraphy" pitchFamily="66" charset="0"/>
              </a:rPr>
              <a:t> </a:t>
            </a:r>
            <a:r>
              <a:rPr lang="fr-FR" sz="2000" dirty="0" err="1">
                <a:latin typeface="Lucida Calligraphy" pitchFamily="66" charset="0"/>
              </a:rPr>
              <a:t>marked</a:t>
            </a:r>
            <a:r>
              <a:rPr lang="fr-FR" sz="2000" dirty="0">
                <a:latin typeface="Lucida Calligraphy" pitchFamily="66" charset="0"/>
              </a:rPr>
              <a:t> as </a:t>
            </a:r>
            <a:r>
              <a:rPr lang="fr-FR" sz="2000" dirty="0" err="1">
                <a:latin typeface="Lucida Calligraphy" pitchFamily="66" charset="0"/>
              </a:rPr>
              <a:t>Unspecified</a:t>
            </a:r>
            <a:r>
              <a:rPr lang="fr-FR" sz="2000" dirty="0">
                <a:latin typeface="Lucida Calligraphy" pitchFamily="66" charset="0"/>
              </a:rPr>
              <a:t> </a:t>
            </a:r>
            <a:endParaRPr lang="fr-FR" sz="2000" dirty="0" smtClean="0">
              <a:latin typeface="Lucida Calligraphy" pitchFamily="66" charset="0"/>
            </a:endParaRPr>
          </a:p>
          <a:p>
            <a:pPr lvl="1"/>
            <a:r>
              <a:rPr lang="en-US" sz="2000" dirty="0" smtClean="0">
                <a:latin typeface="Lucida Calligraphy" pitchFamily="66" charset="0"/>
              </a:rPr>
              <a:t>If parent refuses to classify students race, the principal must determine code.</a:t>
            </a:r>
            <a:endParaRPr lang="fr-FR" sz="2000" dirty="0">
              <a:latin typeface="Lucida Calligraphy" pitchFamily="66" charset="0"/>
            </a:endParaRPr>
          </a:p>
          <a:p>
            <a:pPr lvl="1"/>
            <a:r>
              <a:rPr lang="en-US" sz="2000" dirty="0" smtClean="0">
                <a:latin typeface="Lucida Calligraphy" pitchFamily="66" charset="0"/>
              </a:rPr>
              <a:t>Ethnic flag identifies student as Hispanic/Latino.</a:t>
            </a:r>
          </a:p>
          <a:p>
            <a:pPr lvl="1"/>
            <a:r>
              <a:rPr lang="en-US" sz="2000" dirty="0" smtClean="0">
                <a:latin typeface="Lucida Calligraphy" pitchFamily="66" charset="0"/>
              </a:rPr>
              <a:t>Race can be one or more races with which the student identifies himself/herself.</a:t>
            </a:r>
          </a:p>
          <a:p>
            <a:r>
              <a:rPr lang="en-US" sz="2000" b="1" dirty="0" smtClean="0">
                <a:latin typeface="Lucida Calligraphy" pitchFamily="66" charset="0"/>
              </a:rPr>
              <a:t>Receiving ESL Services Code </a:t>
            </a:r>
          </a:p>
          <a:p>
            <a:pPr lvl="1"/>
            <a:r>
              <a:rPr lang="en-US" sz="2000" dirty="0" smtClean="0">
                <a:latin typeface="Lucida Calligraphy" pitchFamily="66" charset="0"/>
              </a:rPr>
              <a:t>Judy Honaker, </a:t>
            </a:r>
            <a:r>
              <a:rPr lang="en-US" sz="2000" dirty="0" err="1" smtClean="0">
                <a:latin typeface="Lucida Calligraphy" pitchFamily="66" charset="0"/>
              </a:rPr>
              <a:t>Coord</a:t>
            </a:r>
            <a:r>
              <a:rPr lang="en-US" sz="2000" dirty="0" smtClean="0">
                <a:latin typeface="Lucida Calligraphy" pitchFamily="66" charset="0"/>
              </a:rPr>
              <a:t>. of Math and Testing, is handling this now.</a:t>
            </a:r>
          </a:p>
          <a:p>
            <a:r>
              <a:rPr lang="en-US" sz="2000" b="1" dirty="0" smtClean="0">
                <a:latin typeface="Lucida Calligraphy" pitchFamily="66" charset="0"/>
              </a:rPr>
              <a:t>Unaccompanied Homeless Youth Flag </a:t>
            </a:r>
          </a:p>
          <a:p>
            <a:pPr lvl="1"/>
            <a:r>
              <a:rPr lang="en-US" sz="2000" dirty="0" smtClean="0">
                <a:latin typeface="Lucida Calligraphy" pitchFamily="66" charset="0"/>
              </a:rPr>
              <a:t>Make sure NO students are flagged.</a:t>
            </a:r>
            <a:endParaRPr lang="en-US" sz="2000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Lucida Calligraphy" pitchFamily="66" charset="0"/>
              </a:rPr>
              <a:t>Search Tips Notes,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latin typeface="Lucida Calligraphy" panose="03010101010101010101" pitchFamily="66" charset="0"/>
              </a:rPr>
              <a:t>Codes for other departments:</a:t>
            </a:r>
          </a:p>
          <a:p>
            <a:pPr lvl="1"/>
            <a:r>
              <a:rPr lang="en-US" dirty="0" smtClean="0">
                <a:latin typeface="Lucida Calligraphy" panose="03010101010101010101" pitchFamily="66" charset="0"/>
              </a:rPr>
              <a:t>First Semester Special Ed Regional Tuition Reimbursement</a:t>
            </a:r>
          </a:p>
          <a:p>
            <a:pPr lvl="1"/>
            <a:r>
              <a:rPr lang="en-US" dirty="0" smtClean="0">
                <a:latin typeface="Lucida Calligraphy" panose="03010101010101010101" pitchFamily="66" charset="0"/>
              </a:rPr>
              <a:t>Special Ed Regional Tuition </a:t>
            </a:r>
            <a:r>
              <a:rPr lang="en-US" dirty="0" err="1" smtClean="0">
                <a:latin typeface="Lucida Calligraphy" panose="03010101010101010101" pitchFamily="66" charset="0"/>
              </a:rPr>
              <a:t>Reimb</a:t>
            </a:r>
            <a:r>
              <a:rPr lang="en-US" dirty="0" smtClean="0">
                <a:latin typeface="Lucida Calligraphy" panose="03010101010101010101" pitchFamily="66" charset="0"/>
              </a:rPr>
              <a:t> Disability Code</a:t>
            </a:r>
          </a:p>
          <a:p>
            <a:pPr lvl="1"/>
            <a:r>
              <a:rPr lang="en-US" dirty="0" smtClean="0">
                <a:latin typeface="Lucida Calligraphy" panose="03010101010101010101" pitchFamily="66" charset="0"/>
              </a:rPr>
              <a:t>MOP Flag</a:t>
            </a:r>
          </a:p>
          <a:p>
            <a:pPr lvl="1"/>
            <a:r>
              <a:rPr lang="en-US" dirty="0" smtClean="0">
                <a:latin typeface="Lucida Calligraphy" panose="03010101010101010101" pitchFamily="66" charset="0"/>
              </a:rPr>
              <a:t>MOP Number of Classes</a:t>
            </a:r>
          </a:p>
          <a:p>
            <a:pPr lvl="1"/>
            <a:r>
              <a:rPr lang="en-US" dirty="0" smtClean="0">
                <a:latin typeface="Lucida Calligraphy" panose="03010101010101010101" pitchFamily="66" charset="0"/>
              </a:rPr>
              <a:t>Resident Division</a:t>
            </a:r>
            <a:endParaRPr lang="en-US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645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Calligraphy" pitchFamily="66" charset="0"/>
              </a:rPr>
              <a:t>Compiling Data</a:t>
            </a:r>
            <a:endParaRPr lang="en-US" dirty="0">
              <a:latin typeface="Lucida Calligraph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Lucida Calligraphy" pitchFamily="66" charset="0"/>
              </a:rPr>
              <a:t>Who is responsible for providing each data element?</a:t>
            </a:r>
          </a:p>
          <a:p>
            <a:r>
              <a:rPr lang="en-US" dirty="0" smtClean="0">
                <a:latin typeface="Lucida Calligraphy" pitchFamily="66" charset="0"/>
              </a:rPr>
              <a:t>Who will enter each data element?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A school-specific deadline for data entry should be set.</a:t>
            </a:r>
          </a:p>
          <a:p>
            <a:r>
              <a:rPr lang="en-US" dirty="0" smtClean="0">
                <a:latin typeface="Lucida Calligraphy" pitchFamily="66" charset="0"/>
              </a:rPr>
              <a:t>Who will verify the data for each element?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Those who enter the data should be responsible for the accuracy.</a:t>
            </a:r>
            <a:endParaRPr lang="en-US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Lucida Calligraphy" pitchFamily="66" charset="0"/>
              </a:rPr>
              <a:t>Search Tips Notes,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81200"/>
            <a:ext cx="8183880" cy="4419600"/>
          </a:xfrm>
        </p:spPr>
        <p:txBody>
          <a:bodyPr>
            <a:normAutofit fontScale="85000" lnSpcReduction="20000"/>
          </a:bodyPr>
          <a:lstStyle/>
          <a:p>
            <a:r>
              <a:rPr lang="en-US" sz="3000" b="1" dirty="0" smtClean="0">
                <a:latin typeface="Lucida Calligraphy" pitchFamily="66" charset="0"/>
              </a:rPr>
              <a:t>Military Compact Statute Flag</a:t>
            </a:r>
          </a:p>
          <a:p>
            <a:pPr lvl="1"/>
            <a:r>
              <a:rPr lang="en-US" sz="2600" dirty="0" smtClean="0">
                <a:latin typeface="Lucida Calligraphy" pitchFamily="66" charset="0"/>
              </a:rPr>
              <a:t>To be used to indicate an underage student can attend KG in VA</a:t>
            </a:r>
          </a:p>
          <a:p>
            <a:pPr marL="457200" lvl="1" indent="0">
              <a:buNone/>
            </a:pPr>
            <a:endParaRPr lang="en-US" dirty="0" smtClean="0">
              <a:latin typeface="Lucida Calligraphy" pitchFamily="66" charset="0"/>
            </a:endParaRPr>
          </a:p>
          <a:p>
            <a:r>
              <a:rPr lang="en-US" sz="3000" b="1" dirty="0" smtClean="0">
                <a:latin typeface="Lucida Calligraphy" pitchFamily="66" charset="0"/>
              </a:rPr>
              <a:t>Credit Accommodation Flag</a:t>
            </a:r>
          </a:p>
          <a:p>
            <a:pPr marL="754380" lvl="1" indent="-342900"/>
            <a:r>
              <a:rPr lang="en-US" sz="2400" dirty="0">
                <a:latin typeface="Lucida Calligraphy" pitchFamily="66" charset="0"/>
              </a:rPr>
              <a:t>A flag used to indicate a student used credit accommodations as outlined in their IEP to obtain a Standard Diploma.</a:t>
            </a:r>
          </a:p>
          <a:p>
            <a:pPr lvl="1"/>
            <a:r>
              <a:rPr lang="en-US" sz="2400" dirty="0">
                <a:latin typeface="Lucida Calligraphy" pitchFamily="66" charset="0"/>
              </a:rPr>
              <a:t>Guidance needs to work with Special Services Department.</a:t>
            </a:r>
          </a:p>
          <a:p>
            <a:pPr marL="457200" lvl="1" indent="0">
              <a:buNone/>
            </a:pPr>
            <a:endParaRPr lang="en-US" sz="2600" dirty="0" smtClean="0">
              <a:latin typeface="Lucida Calligraphy" pitchFamily="66" charset="0"/>
            </a:endParaRPr>
          </a:p>
          <a:p>
            <a:r>
              <a:rPr lang="en-US" b="1" dirty="0" smtClean="0">
                <a:latin typeface="Lucida Calligraphy" pitchFamily="66" charset="0"/>
              </a:rPr>
              <a:t>Military Connected Students Code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Survey parents for information</a:t>
            </a:r>
          </a:p>
          <a:p>
            <a:pPr marL="457200" lvl="1" indent="0">
              <a:buNone/>
            </a:pPr>
            <a:endParaRPr lang="en-US" dirty="0" smtClean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Calligraphy" pitchFamily="66" charset="0"/>
              </a:rPr>
              <a:t>Search Tips Notes,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Lucida Calligraphy" pitchFamily="66" charset="0"/>
              </a:rPr>
              <a:t>PK Funding Source Code</a:t>
            </a:r>
          </a:p>
          <a:p>
            <a:pPr lvl="1"/>
            <a:r>
              <a:rPr lang="en-US" dirty="0">
                <a:latin typeface="Lucida Calligraphy" pitchFamily="66" charset="0"/>
              </a:rPr>
              <a:t>Work with Amanda </a:t>
            </a:r>
            <a:r>
              <a:rPr lang="en-US" dirty="0" err="1">
                <a:latin typeface="Lucida Calligraphy" pitchFamily="66" charset="0"/>
              </a:rPr>
              <a:t>Yarber’s</a:t>
            </a:r>
            <a:r>
              <a:rPr lang="en-US" dirty="0">
                <a:latin typeface="Lucida Calligraphy" pitchFamily="66" charset="0"/>
              </a:rPr>
              <a:t> staff for confirmation</a:t>
            </a:r>
          </a:p>
          <a:p>
            <a:pPr marL="457200" lvl="1" indent="0">
              <a:buNone/>
            </a:pPr>
            <a:endParaRPr lang="en-US" dirty="0">
              <a:latin typeface="Lucida Calligraphy" pitchFamily="66" charset="0"/>
            </a:endParaRPr>
          </a:p>
          <a:p>
            <a:r>
              <a:rPr lang="en-US" sz="3000" b="1" dirty="0">
                <a:latin typeface="Lucida Calligraphy" pitchFamily="66" charset="0"/>
              </a:rPr>
              <a:t>First/Middle/Last Name</a:t>
            </a:r>
          </a:p>
          <a:p>
            <a:pPr lvl="1"/>
            <a:r>
              <a:rPr lang="en-US" sz="2600" dirty="0">
                <a:latin typeface="Lucida Calligraphy" pitchFamily="66" charset="0"/>
              </a:rPr>
              <a:t>All must have legal name </a:t>
            </a:r>
          </a:p>
          <a:p>
            <a:pPr lvl="1"/>
            <a:r>
              <a:rPr lang="en-US" sz="2600" dirty="0">
                <a:latin typeface="Lucida Calligraphy" pitchFamily="66" charset="0"/>
              </a:rPr>
              <a:t>Use quick export to get a sortable list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7464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>
                <a:latin typeface="Lucida Calligraphy" pitchFamily="66" charset="0"/>
              </a:rPr>
              <a:t>SRC Data Verification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81200"/>
            <a:ext cx="8183880" cy="43434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3600" dirty="0" smtClean="0">
                <a:latin typeface="Lucida Calligraphy" pitchFamily="66" charset="0"/>
              </a:rPr>
              <a:t>Use Student Records Collection Worksheet (a.k.a. Search Tips), to run the searches for each of the data elements and analyze the results.</a:t>
            </a:r>
          </a:p>
          <a:p>
            <a:pPr>
              <a:defRPr/>
            </a:pPr>
            <a:r>
              <a:rPr lang="en-US" sz="3600" dirty="0" smtClean="0">
                <a:latin typeface="Lucida Calligraphy" pitchFamily="66" charset="0"/>
              </a:rPr>
              <a:t>Run the Search Tips again &amp; again</a:t>
            </a:r>
          </a:p>
          <a:p>
            <a:pPr marL="118872" indent="0">
              <a:buNone/>
              <a:defRPr/>
            </a:pPr>
            <a:endParaRPr lang="en-US" sz="3600" dirty="0" smtClean="0">
              <a:latin typeface="Lucida Calligraphy" pitchFamily="66" charset="0"/>
            </a:endParaRPr>
          </a:p>
          <a:p>
            <a:pPr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What should you expect to see?</a:t>
            </a:r>
          </a:p>
          <a:p>
            <a:pPr eaLnBrk="1" hangingPunct="1">
              <a:defRPr/>
            </a:pPr>
            <a:endParaRPr lang="en-US" sz="18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Lucida Calligraphy" panose="03010101010101010101" pitchFamily="66" charset="0"/>
              </a:rPr>
              <a:t>More Reminders</a:t>
            </a:r>
            <a:endParaRPr lang="en-US" dirty="0"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Lucida Calligraphy" panose="03010101010101010101" pitchFamily="66" charset="0"/>
              </a:rPr>
              <a:t>Once pre-registration begins, search using </a:t>
            </a:r>
            <a:r>
              <a:rPr lang="en-US" sz="2800" b="1" dirty="0" smtClean="0">
                <a:latin typeface="Lucida Calligraphy" panose="03010101010101010101" pitchFamily="66" charset="0"/>
              </a:rPr>
              <a:t>/</a:t>
            </a:r>
            <a:r>
              <a:rPr lang="en-US" sz="2800" b="1" dirty="0" err="1">
                <a:latin typeface="Lucida Calligraphy" panose="03010101010101010101" pitchFamily="66" charset="0"/>
              </a:rPr>
              <a:t>Enroll_Status</a:t>
            </a:r>
            <a:r>
              <a:rPr lang="en-US" sz="2800" b="1" dirty="0">
                <a:latin typeface="Lucida Calligraphy" panose="03010101010101010101" pitchFamily="66" charset="0"/>
              </a:rPr>
              <a:t> # -1;EntryDate &gt;= </a:t>
            </a:r>
            <a:r>
              <a:rPr lang="en-US" sz="2800" b="1" dirty="0" smtClean="0">
                <a:latin typeface="Lucida Calligraphy" panose="03010101010101010101" pitchFamily="66" charset="0"/>
              </a:rPr>
              <a:t>&lt;CURRENT DATE&gt;;</a:t>
            </a:r>
            <a:r>
              <a:rPr lang="en-US" sz="2800" b="1" dirty="0" err="1" smtClean="0">
                <a:latin typeface="Lucida Calligraphy" panose="03010101010101010101" pitchFamily="66" charset="0"/>
              </a:rPr>
              <a:t>EntryDate</a:t>
            </a:r>
            <a:r>
              <a:rPr lang="en-US" sz="2800" b="1" dirty="0" smtClean="0">
                <a:latin typeface="Lucida Calligraphy" panose="03010101010101010101" pitchFamily="66" charset="0"/>
              </a:rPr>
              <a:t> </a:t>
            </a:r>
            <a:r>
              <a:rPr lang="en-US" sz="2800" b="1" dirty="0">
                <a:latin typeface="Lucida Calligraphy" panose="03010101010101010101" pitchFamily="66" charset="0"/>
              </a:rPr>
              <a:t>&lt;= </a:t>
            </a:r>
            <a:r>
              <a:rPr lang="en-US" sz="2800" b="1" dirty="0" smtClean="0">
                <a:latin typeface="Lucida Calligraphy" panose="03010101010101010101" pitchFamily="66" charset="0"/>
              </a:rPr>
              <a:t>8/10/2016</a:t>
            </a:r>
            <a:r>
              <a:rPr lang="en-US" sz="2800" dirty="0">
                <a:latin typeface="Lucida Calligraphy" panose="03010101010101010101" pitchFamily="66" charset="0"/>
              </a:rPr>
              <a:t>  </a:t>
            </a:r>
            <a:endParaRPr lang="en-US" sz="2800" dirty="0" smtClean="0">
              <a:latin typeface="Lucida Calligraphy" panose="03010101010101010101" pitchFamily="66" charset="0"/>
            </a:endParaRPr>
          </a:p>
          <a:p>
            <a:pPr lvl="1"/>
            <a:r>
              <a:rPr lang="en-US" dirty="0" smtClean="0">
                <a:latin typeface="Lucida Calligraphy" panose="03010101010101010101" pitchFamily="66" charset="0"/>
              </a:rPr>
              <a:t>This </a:t>
            </a:r>
            <a:r>
              <a:rPr lang="en-US" dirty="0">
                <a:latin typeface="Lucida Calligraphy" panose="03010101010101010101" pitchFamily="66" charset="0"/>
              </a:rPr>
              <a:t>search will </a:t>
            </a:r>
            <a:r>
              <a:rPr lang="en-US" dirty="0" smtClean="0">
                <a:latin typeface="Lucida Calligraphy" panose="03010101010101010101" pitchFamily="66" charset="0"/>
              </a:rPr>
              <a:t>list all </a:t>
            </a:r>
            <a:r>
              <a:rPr lang="en-US" dirty="0">
                <a:latin typeface="Lucida Calligraphy" panose="03010101010101010101" pitchFamily="66" charset="0"/>
              </a:rPr>
              <a:t>students </a:t>
            </a:r>
            <a:r>
              <a:rPr lang="en-US" dirty="0" smtClean="0">
                <a:latin typeface="Lucida Calligraphy" panose="03010101010101010101" pitchFamily="66" charset="0"/>
              </a:rPr>
              <a:t>enrolled from current date to beginning of next school year.</a:t>
            </a:r>
            <a:endParaRPr lang="en-US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9899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Calligraphy" panose="03010101010101010101" pitchFamily="66" charset="0"/>
              </a:rPr>
              <a:t>More Reminders,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Lucida Calligraphy" panose="03010101010101010101" pitchFamily="66" charset="0"/>
              </a:rPr>
              <a:t>Search students enrolled on current date to determine </a:t>
            </a:r>
            <a:r>
              <a:rPr lang="en-US" dirty="0">
                <a:latin typeface="Lucida Calligraphy" panose="03010101010101010101" pitchFamily="66" charset="0"/>
              </a:rPr>
              <a:t>of the student(s) should be </a:t>
            </a:r>
            <a:r>
              <a:rPr lang="en-US" dirty="0" smtClean="0">
                <a:latin typeface="Lucida Calligraphy" panose="03010101010101010101" pitchFamily="66" charset="0"/>
              </a:rPr>
              <a:t>pre-registered </a:t>
            </a:r>
            <a:r>
              <a:rPr lang="en-US" dirty="0">
                <a:latin typeface="Lucida Calligraphy" panose="03010101010101010101" pitchFamily="66" charset="0"/>
              </a:rPr>
              <a:t>or have a status of active.</a:t>
            </a:r>
          </a:p>
          <a:p>
            <a:pPr lvl="1"/>
            <a:r>
              <a:rPr lang="en-US" sz="3200" dirty="0">
                <a:latin typeface="Lucida Calligraphy" panose="03010101010101010101" pitchFamily="66" charset="0"/>
              </a:rPr>
              <a:t>If status of active is correct, </a:t>
            </a:r>
            <a:r>
              <a:rPr lang="en-US" sz="3200" dirty="0" smtClean="0">
                <a:latin typeface="Lucida Calligraphy" panose="03010101010101010101" pitchFamily="66" charset="0"/>
              </a:rPr>
              <a:t>no further action is required.</a:t>
            </a:r>
            <a:r>
              <a:rPr lang="en-US" sz="3200" dirty="0">
                <a:latin typeface="Lucida Calligraphy" panose="03010101010101010101" pitchFamily="66" charset="0"/>
              </a:rPr>
              <a:t>  </a:t>
            </a:r>
            <a:endParaRPr lang="en-US" sz="3200" dirty="0" smtClean="0">
              <a:latin typeface="Lucida Calligraphy" panose="03010101010101010101" pitchFamily="66" charset="0"/>
            </a:endParaRPr>
          </a:p>
          <a:p>
            <a:pPr lvl="1"/>
            <a:r>
              <a:rPr lang="en-US" sz="3200" dirty="0" smtClean="0">
                <a:latin typeface="Lucida Calligraphy" panose="03010101010101010101" pitchFamily="66" charset="0"/>
              </a:rPr>
              <a:t>If </a:t>
            </a:r>
            <a:r>
              <a:rPr lang="en-US" sz="3200" dirty="0">
                <a:latin typeface="Lucida Calligraphy" panose="03010101010101010101" pitchFamily="66" charset="0"/>
              </a:rPr>
              <a:t>the student should have been </a:t>
            </a:r>
            <a:r>
              <a:rPr lang="en-US" sz="3200" dirty="0" smtClean="0">
                <a:latin typeface="Lucida Calligraphy" panose="03010101010101010101" pitchFamily="66" charset="0"/>
              </a:rPr>
              <a:t>pre-registered, contact </a:t>
            </a:r>
            <a:r>
              <a:rPr lang="en-US" sz="3200" dirty="0">
                <a:latin typeface="Lucida Calligraphy" panose="03010101010101010101" pitchFamily="66" charset="0"/>
              </a:rPr>
              <a:t>Information </a:t>
            </a:r>
            <a:r>
              <a:rPr lang="en-US" sz="3200" dirty="0" smtClean="0">
                <a:latin typeface="Lucida Calligraphy" panose="03010101010101010101" pitchFamily="66" charset="0"/>
              </a:rPr>
              <a:t>Systems to change their status.</a:t>
            </a:r>
            <a:endParaRPr lang="en-US" sz="3200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3215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Lucida Calligraphy" panose="03010101010101010101" pitchFamily="66" charset="0"/>
              </a:rPr>
              <a:t>More Reminders,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828800"/>
            <a:ext cx="8183880" cy="46482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Lucida Calligraphy" panose="03010101010101010101" pitchFamily="66" charset="0"/>
              </a:rPr>
              <a:t>Private school </a:t>
            </a:r>
            <a:r>
              <a:rPr lang="en-US" b="1" dirty="0">
                <a:latin typeface="Lucida Calligraphy" panose="03010101010101010101" pitchFamily="66" charset="0"/>
              </a:rPr>
              <a:t>students </a:t>
            </a:r>
            <a:r>
              <a:rPr lang="en-US" b="1" dirty="0" smtClean="0">
                <a:latin typeface="Lucida Calligraphy" panose="03010101010101010101" pitchFamily="66" charset="0"/>
              </a:rPr>
              <a:t>enrolled for </a:t>
            </a:r>
            <a:r>
              <a:rPr lang="en-US" b="1" dirty="0">
                <a:latin typeface="Lucida Calligraphy" panose="03010101010101010101" pitchFamily="66" charset="0"/>
              </a:rPr>
              <a:t>Summer SOL </a:t>
            </a:r>
            <a:r>
              <a:rPr lang="en-US" b="1" dirty="0" smtClean="0">
                <a:latin typeface="Lucida Calligraphy" panose="03010101010101010101" pitchFamily="66" charset="0"/>
              </a:rPr>
              <a:t>purposes</a:t>
            </a:r>
            <a:r>
              <a:rPr lang="en-US" dirty="0" smtClean="0">
                <a:latin typeface="Lucida Calligraphy" panose="03010101010101010101" pitchFamily="66" charset="0"/>
              </a:rPr>
              <a:t> </a:t>
            </a:r>
          </a:p>
          <a:p>
            <a:pPr lvl="1"/>
            <a:r>
              <a:rPr lang="en-US" dirty="0" smtClean="0">
                <a:latin typeface="Lucida Calligraphy" panose="03010101010101010101" pitchFamily="66" charset="0"/>
              </a:rPr>
              <a:t>Any </a:t>
            </a:r>
            <a:r>
              <a:rPr lang="en-US" dirty="0">
                <a:latin typeface="Lucida Calligraphy" panose="03010101010101010101" pitchFamily="66" charset="0"/>
              </a:rPr>
              <a:t>private school student who needs to be </a:t>
            </a:r>
            <a:r>
              <a:rPr lang="en-US" dirty="0" smtClean="0">
                <a:latin typeface="Lucida Calligraphy" panose="03010101010101010101" pitchFamily="66" charset="0"/>
              </a:rPr>
              <a:t>enrolled </a:t>
            </a:r>
            <a:r>
              <a:rPr lang="en-US" dirty="0">
                <a:latin typeface="Lucida Calligraphy" panose="03010101010101010101" pitchFamily="66" charset="0"/>
              </a:rPr>
              <a:t>ONLY to take SOL's during the summer may be pre-registered after the month of March (</a:t>
            </a:r>
            <a:r>
              <a:rPr lang="en-US" dirty="0" smtClean="0">
                <a:latin typeface="Lucida Calligraphy" panose="03010101010101010101" pitchFamily="66" charset="0"/>
              </a:rPr>
              <a:t>into </a:t>
            </a:r>
            <a:r>
              <a:rPr lang="en-US" dirty="0">
                <a:latin typeface="Lucida Calligraphy" panose="03010101010101010101" pitchFamily="66" charset="0"/>
              </a:rPr>
              <a:t>the next school year). DO NOT enroll these students in the current school year as they should </a:t>
            </a:r>
            <a:r>
              <a:rPr lang="en-US" dirty="0" smtClean="0">
                <a:latin typeface="Lucida Calligraphy" panose="03010101010101010101" pitchFamily="66" charset="0"/>
              </a:rPr>
              <a:t>NOT </a:t>
            </a:r>
            <a:r>
              <a:rPr lang="en-US" dirty="0">
                <a:latin typeface="Lucida Calligraphy" panose="03010101010101010101" pitchFamily="66" charset="0"/>
              </a:rPr>
              <a:t>be counted in current year ADM.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1854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Lucida Calligraphy" panose="03010101010101010101" pitchFamily="66" charset="0"/>
              </a:rPr>
              <a:t>More Reminders,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828800"/>
            <a:ext cx="818388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latin typeface="Lucida Calligraphy" panose="03010101010101010101" pitchFamily="66" charset="0"/>
              </a:rPr>
              <a:t>KG Registration Day</a:t>
            </a:r>
          </a:p>
          <a:p>
            <a:pPr lvl="1"/>
            <a:r>
              <a:rPr lang="en-US" dirty="0">
                <a:latin typeface="Lucida Calligraphy" panose="03010101010101010101" pitchFamily="66" charset="0"/>
              </a:rPr>
              <a:t>The new school year is setup now to accommodate KG registration day. The official start date of the new school year </a:t>
            </a:r>
            <a:r>
              <a:rPr lang="en-US" dirty="0" smtClean="0">
                <a:latin typeface="Lucida Calligraphy" panose="03010101010101010101" pitchFamily="66" charset="0"/>
              </a:rPr>
              <a:t>has </a:t>
            </a:r>
            <a:r>
              <a:rPr lang="en-US" dirty="0">
                <a:latin typeface="Lucida Calligraphy" panose="03010101010101010101" pitchFamily="66" charset="0"/>
              </a:rPr>
              <a:t>been </a:t>
            </a:r>
            <a:r>
              <a:rPr lang="en-US" dirty="0" smtClean="0">
                <a:latin typeface="Lucida Calligraphy" panose="03010101010101010101" pitchFamily="66" charset="0"/>
              </a:rPr>
              <a:t>announced.</a:t>
            </a:r>
            <a:r>
              <a:rPr lang="en-US" dirty="0">
                <a:latin typeface="Lucida Calligraphy" panose="03010101010101010101" pitchFamily="66" charset="0"/>
              </a:rPr>
              <a:t> </a:t>
            </a:r>
          </a:p>
          <a:p>
            <a:pPr marL="347472" lvl="1" indent="0">
              <a:buNone/>
            </a:pPr>
            <a:endParaRPr lang="en-US" b="1" dirty="0">
              <a:latin typeface="Lucida Calligraphy" panose="03010101010101010101" pitchFamily="66" charset="0"/>
            </a:endParaRPr>
          </a:p>
          <a:p>
            <a:r>
              <a:rPr lang="en-US" b="1" dirty="0" smtClean="0">
                <a:latin typeface="Lucida Calligraphy" panose="03010101010101010101" pitchFamily="66" charset="0"/>
              </a:rPr>
              <a:t>List student ages</a:t>
            </a:r>
          </a:p>
          <a:p>
            <a:pPr lvl="1"/>
            <a:r>
              <a:rPr lang="en-US" dirty="0" smtClean="0">
                <a:latin typeface="Lucida Calligraphy" panose="03010101010101010101" pitchFamily="66" charset="0"/>
              </a:rPr>
              <a:t>Add the </a:t>
            </a:r>
            <a:r>
              <a:rPr lang="en-US" dirty="0">
                <a:latin typeface="Lucida Calligraphy" panose="03010101010101010101" pitchFamily="66" charset="0"/>
              </a:rPr>
              <a:t>data access tag of </a:t>
            </a:r>
            <a:r>
              <a:rPr lang="en-US" b="1" dirty="0">
                <a:latin typeface="Lucida Calligraphy" panose="03010101010101010101" pitchFamily="66" charset="0"/>
              </a:rPr>
              <a:t>^(age)</a:t>
            </a:r>
            <a:r>
              <a:rPr lang="en-US" dirty="0">
                <a:latin typeface="Lucida Calligraphy" panose="03010101010101010101" pitchFamily="66" charset="0"/>
              </a:rPr>
              <a:t> to any </a:t>
            </a:r>
            <a:r>
              <a:rPr lang="en-US" dirty="0" smtClean="0">
                <a:latin typeface="Lucida Calligraphy" panose="03010101010101010101" pitchFamily="66" charset="0"/>
              </a:rPr>
              <a:t>Quick Export </a:t>
            </a:r>
            <a:r>
              <a:rPr lang="en-US" dirty="0">
                <a:latin typeface="Lucida Calligraphy" panose="03010101010101010101" pitchFamily="66" charset="0"/>
              </a:rPr>
              <a:t>to get a list of students by age</a:t>
            </a:r>
            <a:r>
              <a:rPr lang="en-US" dirty="0" smtClean="0">
                <a:latin typeface="Lucida Calligraphy" panose="03010101010101010101" pitchFamily="66" charset="0"/>
              </a:rPr>
              <a:t>. </a:t>
            </a:r>
            <a:r>
              <a:rPr lang="en-US" dirty="0">
                <a:latin typeface="Lucida Calligraphy" panose="03010101010101010101" pitchFamily="66" charset="0"/>
              </a:rPr>
              <a:t>If you need further </a:t>
            </a:r>
            <a:r>
              <a:rPr lang="en-US" dirty="0" smtClean="0">
                <a:latin typeface="Lucida Calligraphy" panose="03010101010101010101" pitchFamily="66" charset="0"/>
              </a:rPr>
              <a:t>assistance, </a:t>
            </a:r>
            <a:r>
              <a:rPr lang="en-US" dirty="0">
                <a:latin typeface="Lucida Calligraphy" panose="03010101010101010101" pitchFamily="66" charset="0"/>
              </a:rPr>
              <a:t>please contact Information Systems</a:t>
            </a:r>
            <a:r>
              <a:rPr lang="en-US" dirty="0" smtClean="0">
                <a:latin typeface="Lucida Calligraphy" panose="03010101010101010101" pitchFamily="66" charset="0"/>
              </a:rPr>
              <a:t>.</a:t>
            </a:r>
            <a:endParaRPr lang="en-US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9679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Lucida Calligraphy" panose="03010101010101010101" pitchFamily="66" charset="0"/>
              </a:rPr>
              <a:t>More Reminders,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828800"/>
            <a:ext cx="8183880" cy="46482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Lucida Calligraphy" panose="03010101010101010101" pitchFamily="66" charset="0"/>
              </a:rPr>
              <a:t>Disadvantage Status Flag</a:t>
            </a:r>
          </a:p>
          <a:p>
            <a:pPr lvl="1"/>
            <a:r>
              <a:rPr lang="en-US" sz="2600" b="1" dirty="0" smtClean="0">
                <a:latin typeface="Lucida Calligraphy" panose="03010101010101010101" pitchFamily="66" charset="0"/>
              </a:rPr>
              <a:t>For reporting purposes, </a:t>
            </a:r>
            <a:r>
              <a:rPr lang="en-US" sz="2600" b="1" dirty="0">
                <a:latin typeface="Lucida Calligraphy" panose="03010101010101010101" pitchFamily="66" charset="0"/>
              </a:rPr>
              <a:t>w</a:t>
            </a:r>
            <a:r>
              <a:rPr lang="en-US" sz="2600" b="1" dirty="0" smtClean="0">
                <a:latin typeface="Lucida Calligraphy" panose="03010101010101010101" pitchFamily="66" charset="0"/>
              </a:rPr>
              <a:t>e </a:t>
            </a:r>
            <a:r>
              <a:rPr lang="en-US" dirty="0" smtClean="0">
                <a:latin typeface="Lucida Calligraphy" panose="03010101010101010101" pitchFamily="66" charset="0"/>
              </a:rPr>
              <a:t>have </a:t>
            </a:r>
            <a:r>
              <a:rPr lang="en-US" dirty="0">
                <a:latin typeface="Lucida Calligraphy" panose="03010101010101010101" pitchFamily="66" charset="0"/>
              </a:rPr>
              <a:t>updated PS to allow those in the counselor group to see a student’s disadvantaged </a:t>
            </a:r>
            <a:r>
              <a:rPr lang="en-US" dirty="0" smtClean="0">
                <a:latin typeface="Lucida Calligraphy" panose="03010101010101010101" pitchFamily="66" charset="0"/>
              </a:rPr>
              <a:t>status</a:t>
            </a:r>
          </a:p>
        </p:txBody>
      </p:sp>
    </p:spTree>
    <p:extLst>
      <p:ext uri="{BB962C8B-B14F-4D97-AF65-F5344CB8AC3E}">
        <p14:creationId xmlns:p14="http://schemas.microsoft.com/office/powerpoint/2010/main" val="1448369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Lucida Calligraphy" panose="03010101010101010101" pitchFamily="66" charset="0"/>
              </a:rPr>
              <a:t>Report Cards / Transcripts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latin typeface="Lucida Calligraphy" panose="03010101010101010101" pitchFamily="66" charset="0"/>
              </a:rPr>
              <a:t>School Announcements</a:t>
            </a:r>
          </a:p>
          <a:p>
            <a:pPr lvl="0"/>
            <a:r>
              <a:rPr lang="en-US" dirty="0" smtClean="0">
                <a:latin typeface="Lucida Calligraphy" panose="03010101010101010101" pitchFamily="66" charset="0"/>
              </a:rPr>
              <a:t>Meeting attendance on HS Report Cards</a:t>
            </a:r>
          </a:p>
          <a:p>
            <a:r>
              <a:rPr lang="en-US" dirty="0">
                <a:latin typeface="Lucida Calligraphy" panose="03010101010101010101" pitchFamily="66" charset="0"/>
              </a:rPr>
              <a:t>Report Card with Early </a:t>
            </a:r>
            <a:r>
              <a:rPr lang="en-US" dirty="0" smtClean="0">
                <a:latin typeface="Lucida Calligraphy" panose="03010101010101010101" pitchFamily="66" charset="0"/>
              </a:rPr>
              <a:t>Dismissal</a:t>
            </a:r>
          </a:p>
          <a:p>
            <a:pPr lvl="0"/>
            <a:r>
              <a:rPr lang="en-US" dirty="0">
                <a:latin typeface="Lucida Calligraphy" panose="03010101010101010101" pitchFamily="66" charset="0"/>
              </a:rPr>
              <a:t>Transcripts on Shared P: drive</a:t>
            </a:r>
          </a:p>
          <a:p>
            <a:pPr lvl="0"/>
            <a:r>
              <a:rPr lang="en-US" dirty="0" smtClean="0">
                <a:latin typeface="Lucida Calligraphy" panose="03010101010101010101" pitchFamily="66" charset="0"/>
              </a:rPr>
              <a:t>VA Transcripts </a:t>
            </a:r>
            <a:r>
              <a:rPr lang="en-US" dirty="0">
                <a:latin typeface="Lucida Calligraphy" panose="03010101010101010101" pitchFamily="66" charset="0"/>
              </a:rPr>
              <a:t>with CTE and </a:t>
            </a:r>
            <a:r>
              <a:rPr lang="en-US" dirty="0" smtClean="0">
                <a:latin typeface="Lucida Calligraphy" panose="03010101010101010101" pitchFamily="66" charset="0"/>
              </a:rPr>
              <a:t>Verified Credits</a:t>
            </a:r>
            <a:endParaRPr lang="en-US" dirty="0">
              <a:latin typeface="Lucida Calligraphy" panose="03010101010101010101" pitchFamily="66" charset="0"/>
            </a:endParaRPr>
          </a:p>
          <a:p>
            <a:r>
              <a:rPr lang="en-US" dirty="0" smtClean="0">
                <a:latin typeface="Lucida Calligraphy" panose="03010101010101010101" pitchFamily="66" charset="0"/>
              </a:rPr>
              <a:t>Yearly attendance on VA Transcripts</a:t>
            </a:r>
            <a:endParaRPr lang="en-US" dirty="0">
              <a:latin typeface="Lucida Calligraphy" panose="03010101010101010101" pitchFamily="66" charset="0"/>
            </a:endParaRPr>
          </a:p>
          <a:p>
            <a:pPr marL="118872" lvl="0" indent="0">
              <a:buNone/>
            </a:pPr>
            <a:endParaRPr lang="en-US" dirty="0" smtClean="0">
              <a:latin typeface="Lucida Calligraphy" panose="03010101010101010101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217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Lucida Calligraphy" panose="03010101010101010101" pitchFamily="66" charset="0"/>
              </a:rPr>
              <a:t>PowerLunch</a:t>
            </a:r>
            <a:endParaRPr lang="en-US" dirty="0"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Lucida Calligraphy" panose="03010101010101010101" pitchFamily="66" charset="0"/>
              </a:rPr>
              <a:t>Middle Schools have started using </a:t>
            </a:r>
            <a:r>
              <a:rPr lang="en-US" dirty="0" err="1" smtClean="0">
                <a:latin typeface="Lucida Calligraphy" panose="03010101010101010101" pitchFamily="66" charset="0"/>
              </a:rPr>
              <a:t>PowerTeacher</a:t>
            </a:r>
            <a:r>
              <a:rPr lang="en-US" dirty="0" smtClean="0">
                <a:latin typeface="Lucida Calligraphy" panose="03010101010101010101" pitchFamily="66" charset="0"/>
              </a:rPr>
              <a:t> / PowerSchool to calculate the Lunch Count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505200"/>
            <a:ext cx="6858000" cy="246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24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Calligraphy" pitchFamily="66" charset="0"/>
              </a:rPr>
              <a:t>Resources</a:t>
            </a:r>
            <a:endParaRPr lang="en-US" dirty="0">
              <a:latin typeface="Lucida Calligraph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Lucida Calligraphy" pitchFamily="66" charset="0"/>
              </a:rPr>
              <a:t>Data Elements for Student record Collection</a:t>
            </a:r>
          </a:p>
          <a:p>
            <a:pPr marL="118872" indent="0">
              <a:buNone/>
            </a:pPr>
            <a:endParaRPr lang="en-US" dirty="0" smtClean="0">
              <a:latin typeface="Lucida Calligraphy" pitchFamily="66" charset="0"/>
            </a:endParaRPr>
          </a:p>
          <a:p>
            <a:r>
              <a:rPr lang="en-US" dirty="0" smtClean="0">
                <a:latin typeface="Lucida Calligraphy" pitchFamily="66" charset="0"/>
              </a:rPr>
              <a:t>Student Records Collection Checklists</a:t>
            </a:r>
          </a:p>
          <a:p>
            <a:pPr marL="118872" indent="0">
              <a:buNone/>
            </a:pPr>
            <a:endParaRPr lang="en-US" dirty="0" smtClean="0">
              <a:latin typeface="Lucida Calligraphy" pitchFamily="66" charset="0"/>
            </a:endParaRPr>
          </a:p>
          <a:p>
            <a:r>
              <a:rPr lang="en-US" dirty="0" smtClean="0">
                <a:latin typeface="Lucida Calligraphy" pitchFamily="66" charset="0"/>
              </a:rPr>
              <a:t>VDOE SRC website</a:t>
            </a:r>
          </a:p>
          <a:p>
            <a:pPr lvl="1"/>
            <a:r>
              <a:rPr lang="en-US" dirty="0" smtClean="0">
                <a:latin typeface="Lucida Calligraphy" pitchFamily="66" charset="0"/>
                <a:hlinkClick r:id="rId3"/>
              </a:rPr>
              <a:t>http://www.doe.virginia.gov/info_management/data_collection/student_record_collection/index.shtml</a:t>
            </a:r>
            <a:endParaRPr lang="en-US" dirty="0" smtClean="0">
              <a:latin typeface="Lucida Calligraphy" pitchFamily="66" charset="0"/>
            </a:endParaRPr>
          </a:p>
          <a:p>
            <a:pPr marL="457200" lvl="1" indent="0">
              <a:buNone/>
            </a:pPr>
            <a:endParaRPr lang="en-US" dirty="0" smtClean="0">
              <a:latin typeface="Lucida Calligraphy" pitchFamily="66" charset="0"/>
            </a:endParaRPr>
          </a:p>
          <a:p>
            <a:r>
              <a:rPr lang="en-US" dirty="0" smtClean="0">
                <a:latin typeface="Lucida Calligraphy" pitchFamily="66" charset="0"/>
              </a:rPr>
              <a:t>Information Systems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Jennifer Rhea (</a:t>
            </a:r>
            <a:r>
              <a:rPr lang="en-US" dirty="0" err="1" smtClean="0">
                <a:latin typeface="Lucida Calligraphy" pitchFamily="66" charset="0"/>
              </a:rPr>
              <a:t>jrhea</a:t>
            </a:r>
            <a:r>
              <a:rPr lang="en-US" dirty="0" smtClean="0">
                <a:latin typeface="Lucida Calligraphy" pitchFamily="66" charset="0"/>
              </a:rPr>
              <a:t>, x3061)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Lisa Okes (</a:t>
            </a:r>
            <a:r>
              <a:rPr lang="en-US" dirty="0" err="1" smtClean="0">
                <a:latin typeface="Lucida Calligraphy" pitchFamily="66" charset="0"/>
              </a:rPr>
              <a:t>lokes</a:t>
            </a:r>
            <a:r>
              <a:rPr lang="en-US" dirty="0" smtClean="0">
                <a:latin typeface="Lucida Calligraphy" pitchFamily="66" charset="0"/>
              </a:rPr>
              <a:t>, x3065)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005164"/>
              </p:ext>
            </p:extLst>
          </p:nvPr>
        </p:nvGraphicFramePr>
        <p:xfrm>
          <a:off x="3200400" y="2209800"/>
          <a:ext cx="609600" cy="471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Acrobat Document" r:id="rId4" imgW="7543665" imgH="5829194" progId="Acrobat.Document.11">
                  <p:embed/>
                </p:oleObj>
              </mc:Choice>
              <mc:Fallback>
                <p:oleObj name="Acrobat Document" r:id="rId4" imgW="7543665" imgH="5829194" progId="Acrobat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00400" y="2209800"/>
                        <a:ext cx="609600" cy="4710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648431"/>
              </p:ext>
            </p:extLst>
          </p:nvPr>
        </p:nvGraphicFramePr>
        <p:xfrm>
          <a:off x="8001000" y="2590800"/>
          <a:ext cx="457200" cy="627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Document" r:id="rId7" imgW="5956042" imgH="8180427" progId="Word.Document.12">
                  <p:embed/>
                </p:oleObj>
              </mc:Choice>
              <mc:Fallback>
                <p:oleObj name="Document" r:id="rId7" imgW="5956042" imgH="818042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001000" y="2590800"/>
                        <a:ext cx="457200" cy="6279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Lucida Calligraphy" panose="03010101010101010101" pitchFamily="66" charset="0"/>
              </a:rPr>
              <a:t>PowerTeacher</a:t>
            </a:r>
            <a:r>
              <a:rPr lang="en-US" dirty="0" smtClean="0">
                <a:latin typeface="Lucida Calligraphy" panose="03010101010101010101" pitchFamily="66" charset="0"/>
              </a:rPr>
              <a:t> for Subs</a:t>
            </a:r>
            <a:endParaRPr lang="en-US" dirty="0"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latin typeface="Lucida Calligraphy" panose="03010101010101010101" pitchFamily="66" charset="0"/>
              </a:rPr>
              <a:t>Who is training the substitutes to use </a:t>
            </a:r>
            <a:r>
              <a:rPr lang="en-US" sz="3600" dirty="0" err="1" smtClean="0">
                <a:latin typeface="Lucida Calligraphy" panose="03010101010101010101" pitchFamily="66" charset="0"/>
              </a:rPr>
              <a:t>PowerTeacher</a:t>
            </a:r>
            <a:r>
              <a:rPr lang="en-US" sz="3600" dirty="0" smtClean="0">
                <a:latin typeface="Lucida Calligraphy" panose="03010101010101010101" pitchFamily="66" charset="0"/>
              </a:rPr>
              <a:t>? </a:t>
            </a:r>
          </a:p>
          <a:p>
            <a:r>
              <a:rPr lang="en-US" sz="3600" dirty="0" smtClean="0">
                <a:latin typeface="Lucida Calligraphy" panose="03010101010101010101" pitchFamily="66" charset="0"/>
              </a:rPr>
              <a:t>Who knows the password?</a:t>
            </a:r>
          </a:p>
          <a:p>
            <a:r>
              <a:rPr lang="en-US" sz="3600" dirty="0" smtClean="0">
                <a:latin typeface="Lucida Calligraphy" panose="03010101010101010101" pitchFamily="66" charset="0"/>
              </a:rPr>
              <a:t>They can record Attendance </a:t>
            </a:r>
            <a:r>
              <a:rPr lang="en-US" sz="3600" dirty="0">
                <a:latin typeface="Lucida Calligraphy" panose="03010101010101010101" pitchFamily="66" charset="0"/>
              </a:rPr>
              <a:t>and Lunch </a:t>
            </a:r>
            <a:r>
              <a:rPr lang="en-US" sz="3600" dirty="0" smtClean="0">
                <a:latin typeface="Lucida Calligraphy" panose="03010101010101010101" pitchFamily="66" charset="0"/>
              </a:rPr>
              <a:t>Counts</a:t>
            </a:r>
          </a:p>
          <a:p>
            <a:r>
              <a:rPr lang="en-US" sz="3600" dirty="0" smtClean="0">
                <a:latin typeface="Lucida Calligraphy" panose="03010101010101010101" pitchFamily="66" charset="0"/>
              </a:rPr>
              <a:t>Need computer access in the classrooms</a:t>
            </a:r>
            <a:endParaRPr lang="en-US" sz="3600" dirty="0">
              <a:latin typeface="Lucida Calligraphy" panose="03010101010101010101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43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Calligraphy" panose="03010101010101010101" pitchFamily="66" charset="0"/>
              </a:rPr>
              <a:t>Homebound / Homebased</a:t>
            </a:r>
            <a:endParaRPr lang="en-US" dirty="0"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Lucida Calligraphy" panose="03010101010101010101" pitchFamily="66" charset="0"/>
              </a:rPr>
              <a:t>Search for all HMB attendance</a:t>
            </a:r>
          </a:p>
          <a:p>
            <a:r>
              <a:rPr lang="en-US" dirty="0" smtClean="0">
                <a:latin typeface="Lucida Calligraphy" panose="03010101010101010101" pitchFamily="66" charset="0"/>
              </a:rPr>
              <a:t>Create new enrollments each time a student is moved in/out of these services</a:t>
            </a:r>
          </a:p>
          <a:p>
            <a:r>
              <a:rPr lang="en-US" dirty="0" smtClean="0">
                <a:latin typeface="Lucida Calligraphy" panose="03010101010101010101" pitchFamily="66" charset="0"/>
              </a:rPr>
              <a:t>Confirm with attendance to ensure the dates are recorded correctly</a:t>
            </a:r>
          </a:p>
          <a:p>
            <a:r>
              <a:rPr lang="en-US" dirty="0" smtClean="0">
                <a:latin typeface="Lucida Calligraphy" panose="03010101010101010101" pitchFamily="66" charset="0"/>
              </a:rPr>
              <a:t>Confirm dates with the formal documentation</a:t>
            </a:r>
          </a:p>
          <a:p>
            <a:r>
              <a:rPr lang="en-US" dirty="0" smtClean="0">
                <a:latin typeface="Lucida Calligraphy" panose="03010101010101010101" pitchFamily="66" charset="0"/>
              </a:rPr>
              <a:t>When is the </a:t>
            </a:r>
            <a:br>
              <a:rPr lang="en-US" dirty="0" smtClean="0">
                <a:latin typeface="Lucida Calligraphy" panose="03010101010101010101" pitchFamily="66" charset="0"/>
              </a:rPr>
            </a:br>
            <a:r>
              <a:rPr lang="en-US" dirty="0" smtClean="0">
                <a:latin typeface="Lucida Calligraphy" panose="03010101010101010101" pitchFamily="66" charset="0"/>
              </a:rPr>
              <a:t>Exit date?</a:t>
            </a:r>
            <a:endParaRPr lang="en-US" dirty="0">
              <a:latin typeface="Lucida Calligraphy" panose="03010101010101010101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919550"/>
            <a:ext cx="3200400" cy="182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69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Calligraphy" panose="03010101010101010101" pitchFamily="66" charset="0"/>
              </a:rPr>
              <a:t>Attachments</a:t>
            </a:r>
            <a:endParaRPr lang="en-US" dirty="0"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latin typeface="Lucida Calligraphy" panose="03010101010101010101" pitchFamily="66" charset="0"/>
              </a:rPr>
              <a:t>Each student has an Attachments page</a:t>
            </a:r>
          </a:p>
          <a:p>
            <a:r>
              <a:rPr lang="en-US" sz="4400" dirty="0" smtClean="0">
                <a:latin typeface="Lucida Calligraphy" panose="03010101010101010101" pitchFamily="66" charset="0"/>
              </a:rPr>
              <a:t>Be aware of the security levels for this page</a:t>
            </a:r>
          </a:p>
          <a:p>
            <a:r>
              <a:rPr lang="en-US" sz="4400" dirty="0" smtClean="0">
                <a:latin typeface="Lucida Calligraphy" panose="03010101010101010101" pitchFamily="66" charset="0"/>
              </a:rPr>
              <a:t>How would your schools use this new feature?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61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83880" cy="1051560"/>
          </a:xfrm>
        </p:spPr>
        <p:txBody>
          <a:bodyPr/>
          <a:lstStyle/>
          <a:p>
            <a:r>
              <a:rPr lang="en-US" dirty="0" smtClean="0">
                <a:latin typeface="Lucida Calligraphy" pitchFamily="66" charset="0"/>
              </a:rPr>
              <a:t>Back to the Checklist</a:t>
            </a:r>
            <a:endParaRPr lang="en-US" dirty="0">
              <a:latin typeface="Lucida Calligraph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1534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Lucida Calligraphy" pitchFamily="66" charset="0"/>
              </a:rPr>
              <a:t>Person </a:t>
            </a:r>
            <a:r>
              <a:rPr lang="en-US" dirty="0">
                <a:latin typeface="Lucida Calligraphy" pitchFamily="66" charset="0"/>
              </a:rPr>
              <a:t>responsible for entering particular data </a:t>
            </a:r>
            <a:r>
              <a:rPr lang="en-US" dirty="0" smtClean="0">
                <a:latin typeface="Lucida Calligraphy" pitchFamily="66" charset="0"/>
              </a:rPr>
              <a:t>must initial </a:t>
            </a:r>
            <a:r>
              <a:rPr lang="en-US" dirty="0">
                <a:latin typeface="Lucida Calligraphy" pitchFamily="66" charset="0"/>
              </a:rPr>
              <a:t>on the line to the right of each </a:t>
            </a:r>
            <a:r>
              <a:rPr lang="en-US" dirty="0" smtClean="0">
                <a:latin typeface="Lucida Calligraphy" pitchFamily="66" charset="0"/>
              </a:rPr>
              <a:t>element.</a:t>
            </a:r>
            <a:endParaRPr lang="en-US" dirty="0">
              <a:latin typeface="Lucida Calligraphy" pitchFamily="66" charset="0"/>
            </a:endParaRPr>
          </a:p>
          <a:p>
            <a:r>
              <a:rPr lang="en-US" dirty="0" smtClean="0">
                <a:latin typeface="Lucida Calligraphy" pitchFamily="66" charset="0"/>
              </a:rPr>
              <a:t>Check each bullet to the left of each element as you verify that it is complete and accurate as of snapshot date.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Run the Search Tips once again</a:t>
            </a:r>
          </a:p>
          <a:p>
            <a:r>
              <a:rPr lang="en-US" dirty="0" smtClean="0">
                <a:latin typeface="Lucida Calligraphy" pitchFamily="66" charset="0"/>
              </a:rPr>
              <a:t>Sign</a:t>
            </a:r>
          </a:p>
          <a:p>
            <a:r>
              <a:rPr lang="en-US" dirty="0" smtClean="0">
                <a:latin typeface="Lucida Calligraphy" pitchFamily="66" charset="0"/>
              </a:rPr>
              <a:t>Have principal sign </a:t>
            </a:r>
          </a:p>
          <a:p>
            <a:r>
              <a:rPr lang="en-US" dirty="0" smtClean="0">
                <a:latin typeface="Lucida Calligraphy" pitchFamily="66" charset="0"/>
              </a:rPr>
              <a:t>Return by due date via school mail only</a:t>
            </a:r>
          </a:p>
          <a:p>
            <a:pPr>
              <a:buNone/>
            </a:pPr>
            <a:endParaRPr lang="en-US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83880" cy="1051560"/>
          </a:xfrm>
        </p:spPr>
        <p:txBody>
          <a:bodyPr/>
          <a:lstStyle/>
          <a:p>
            <a:r>
              <a:rPr lang="en-US" dirty="0" smtClean="0">
                <a:latin typeface="Lucida Calligraphy" pitchFamily="66" charset="0"/>
              </a:rPr>
              <a:t>Stay tuned…</a:t>
            </a:r>
            <a:endParaRPr lang="en-US" dirty="0">
              <a:latin typeface="Lucida Calligraph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Lucida Calligraphy" pitchFamily="66" charset="0"/>
              </a:rPr>
              <a:t>Look for more emails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New Search Tips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Updates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SRC Errors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Document changes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Data changes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New information</a:t>
            </a:r>
          </a:p>
          <a:p>
            <a:pPr lvl="1"/>
            <a:r>
              <a:rPr lang="en-US" dirty="0">
                <a:latin typeface="Lucida Calligraphy" pitchFamily="66" charset="0"/>
              </a:rPr>
              <a:t>Verification </a:t>
            </a:r>
            <a:r>
              <a:rPr lang="en-US" dirty="0" smtClean="0">
                <a:latin typeface="Lucida Calligraphy" pitchFamily="66" charset="0"/>
              </a:rPr>
              <a:t>needs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Final reports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83880" cy="1051560"/>
          </a:xfrm>
        </p:spPr>
        <p:txBody>
          <a:bodyPr/>
          <a:lstStyle/>
          <a:p>
            <a:r>
              <a:rPr lang="en-US" dirty="0" smtClean="0">
                <a:latin typeface="Lucida Calligraphy" pitchFamily="66" charset="0"/>
              </a:rPr>
              <a:t> Thank You…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025409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sz="8000" dirty="0" smtClean="0">
                <a:latin typeface="Lucida Calligraphy" pitchFamily="66" charset="0"/>
              </a:rPr>
              <a:t>	Any Questions?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Calligraphy" panose="03010101010101010101" pitchFamily="66" charset="0"/>
              </a:rPr>
              <a:t>Let’s get started!</a:t>
            </a:r>
            <a:endParaRPr lang="en-US" dirty="0"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Lucida Calligraphy" panose="03010101010101010101" pitchFamily="66" charset="0"/>
              </a:rPr>
              <a:t>Presububmission</a:t>
            </a:r>
            <a:r>
              <a:rPr lang="en-US" dirty="0" smtClean="0">
                <a:latin typeface="Lucida Calligraphy" panose="03010101010101010101" pitchFamily="66" charset="0"/>
              </a:rPr>
              <a:t> </a:t>
            </a:r>
            <a:r>
              <a:rPr lang="en-US" smtClean="0">
                <a:latin typeface="Lucida Calligraphy" panose="03010101010101010101" pitchFamily="66" charset="0"/>
              </a:rPr>
              <a:t>generated 1619 </a:t>
            </a:r>
            <a:r>
              <a:rPr lang="en-US" dirty="0" smtClean="0">
                <a:latin typeface="Lucida Calligraphy" panose="03010101010101010101" pitchFamily="66" charset="0"/>
              </a:rPr>
              <a:t>errors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362200"/>
            <a:ext cx="4724400" cy="393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416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Calligraphy" pitchFamily="66" charset="0"/>
              </a:rPr>
              <a:t>Share Information</a:t>
            </a:r>
            <a:endParaRPr lang="en-US" dirty="0">
              <a:latin typeface="Lucida Calligraph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Lucida Calligraphy" pitchFamily="66" charset="0"/>
              </a:rPr>
              <a:t>Data definitions</a:t>
            </a:r>
          </a:p>
          <a:p>
            <a:r>
              <a:rPr lang="en-US" dirty="0" smtClean="0">
                <a:latin typeface="Lucida Calligraphy" pitchFamily="66" charset="0"/>
              </a:rPr>
              <a:t>Codes </a:t>
            </a:r>
          </a:p>
          <a:p>
            <a:r>
              <a:rPr lang="en-US" dirty="0" smtClean="0">
                <a:latin typeface="Lucida Calligraphy" pitchFamily="66" charset="0"/>
              </a:rPr>
              <a:t>Deadlines for data</a:t>
            </a:r>
          </a:p>
          <a:p>
            <a:r>
              <a:rPr lang="en-US" dirty="0" smtClean="0">
                <a:latin typeface="Lucida Calligraphy" pitchFamily="66" charset="0"/>
              </a:rPr>
              <a:t>PowerSchool Tips &amp; </a:t>
            </a:r>
            <a:r>
              <a:rPr lang="en-US" dirty="0">
                <a:latin typeface="Lucida Calligraphy" pitchFamily="66" charset="0"/>
              </a:rPr>
              <a:t>Tricks - </a:t>
            </a:r>
            <a:r>
              <a:rPr lang="en-US" u="sng" dirty="0">
                <a:latin typeface="Lucida Calligraphy" pitchFamily="66" charset="0"/>
              </a:rPr>
              <a:t>http://wiki.wcs.k12.va.us/powerschool/powerschool/tipsandtricks</a:t>
            </a:r>
            <a:endParaRPr lang="en-US" u="sng" dirty="0" smtClean="0">
              <a:latin typeface="Lucida Calligraphy" pitchFamily="66" charset="0"/>
            </a:endParaRPr>
          </a:p>
          <a:p>
            <a:pPr lvl="1"/>
            <a:r>
              <a:rPr lang="en-US" dirty="0" smtClean="0">
                <a:latin typeface="Lucida Calligraphy" pitchFamily="66" charset="0"/>
              </a:rPr>
              <a:t>Student Searches</a:t>
            </a:r>
          </a:p>
          <a:p>
            <a:pPr lvl="2"/>
            <a:r>
              <a:rPr lang="en-US" u="sng" dirty="0">
                <a:latin typeface="Lucida Calligraphy" pitchFamily="66" charset="0"/>
                <a:hlinkClick r:id="rId2"/>
              </a:rPr>
              <a:t>http://</a:t>
            </a:r>
            <a:r>
              <a:rPr lang="en-US" u="sng" dirty="0" smtClean="0">
                <a:latin typeface="Lucida Calligraphy" pitchFamily="66" charset="0"/>
                <a:hlinkClick r:id="rId2"/>
              </a:rPr>
              <a:t>wiki.wcs.k12.va.us/powerschool/powerschool/studentsearches</a:t>
            </a:r>
            <a:endParaRPr lang="en-US" u="sng" dirty="0" smtClean="0">
              <a:latin typeface="Lucida Calligraphy" pitchFamily="66" charset="0"/>
            </a:endParaRPr>
          </a:p>
          <a:p>
            <a:pPr lvl="1"/>
            <a:r>
              <a:rPr lang="en-US" dirty="0">
                <a:latin typeface="Lucida Calligraphy" pitchFamily="66" charset="0"/>
              </a:rPr>
              <a:t>Quick export provides sortable lists within MS </a:t>
            </a:r>
            <a:r>
              <a:rPr lang="en-US" dirty="0" smtClean="0">
                <a:latin typeface="Lucida Calligraphy" pitchFamily="66" charset="0"/>
              </a:rPr>
              <a:t>Excel</a:t>
            </a:r>
            <a:endParaRPr lang="en-US" u="sng" dirty="0">
              <a:latin typeface="Lucida Calligraphy" pitchFamily="66" charset="0"/>
            </a:endParaRPr>
          </a:p>
          <a:p>
            <a:endParaRPr lang="en-US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Lucida Calligraphy" pitchFamily="66" charset="0"/>
              </a:rPr>
              <a:t>Reminders</a:t>
            </a:r>
            <a:endParaRPr lang="en-US" dirty="0">
              <a:latin typeface="Lucida Calligraph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648199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Lucida Calligraphy" pitchFamily="66" charset="0"/>
              </a:rPr>
              <a:t>Transfers / Early Graduates / HMB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All Inactive students (even no-shows) MUST have complete enrollment records</a:t>
            </a:r>
          </a:p>
          <a:p>
            <a:pPr lvl="2"/>
            <a:r>
              <a:rPr lang="en-US" sz="2800" dirty="0">
                <a:latin typeface="Lucida Calligraphy" pitchFamily="66" charset="0"/>
              </a:rPr>
              <a:t>Exit date</a:t>
            </a:r>
          </a:p>
          <a:p>
            <a:pPr lvl="2"/>
            <a:r>
              <a:rPr lang="en-US" sz="2800" dirty="0" smtClean="0">
                <a:latin typeface="Lucida Calligraphy" pitchFamily="66" charset="0"/>
              </a:rPr>
              <a:t>Exit code</a:t>
            </a:r>
          </a:p>
          <a:p>
            <a:pPr marL="457200" lvl="1" indent="0">
              <a:buNone/>
            </a:pPr>
            <a:endParaRPr lang="en-US" b="1" dirty="0" smtClean="0">
              <a:latin typeface="Lucida Calligraphy" pitchFamily="66" charset="0"/>
            </a:endParaRPr>
          </a:p>
          <a:p>
            <a:r>
              <a:rPr lang="en-US" sz="2800" b="1" dirty="0" smtClean="0">
                <a:latin typeface="Lucida Calligraphy" pitchFamily="66" charset="0"/>
              </a:rPr>
              <a:t>New Enrollments</a:t>
            </a:r>
          </a:p>
          <a:p>
            <a:pPr lvl="1"/>
            <a:r>
              <a:rPr lang="en-US" b="1" dirty="0" smtClean="0">
                <a:latin typeface="Lucida Calligraphy" pitchFamily="66" charset="0"/>
              </a:rPr>
              <a:t>Update all codes at time of enrollment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286676" cy="76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Lucida Calligraphy" pitchFamily="66" charset="0"/>
              </a:rPr>
              <a:t>Reminders, </a:t>
            </a:r>
            <a:r>
              <a:rPr lang="en-US" sz="3200" dirty="0" smtClean="0">
                <a:latin typeface="Lucida Calligraphy" pitchFamily="66" charset="0"/>
              </a:rPr>
              <a:t>cont.</a:t>
            </a:r>
            <a:endParaRPr lang="en-US" sz="3200" dirty="0">
              <a:latin typeface="Lucida Calligraph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434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Lucida Calligraphy" pitchFamily="66" charset="0"/>
              </a:rPr>
              <a:t>Next School and Next Grade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These fields need to be populated continuously as new students are enrolled / transferred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Confirm before scheduling following year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Use Group Function for setting Next School Indicator</a:t>
            </a:r>
          </a:p>
          <a:p>
            <a:pPr lvl="1">
              <a:buNone/>
            </a:pPr>
            <a:endParaRPr lang="en-US" b="1" dirty="0" smtClean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Calligraphy" pitchFamily="66" charset="0"/>
              </a:rPr>
              <a:t>Updated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9800" b="1" dirty="0">
                <a:latin typeface="Lucida Calligraphy" panose="03010101010101010101" pitchFamily="66" charset="0"/>
              </a:rPr>
              <a:t>New Codes…</a:t>
            </a:r>
            <a:r>
              <a:rPr lang="en-US" sz="9800" dirty="0">
                <a:latin typeface="Lucida Calligraphy" panose="03010101010101010101" pitchFamily="66" charset="0"/>
              </a:rPr>
              <a:t>		</a:t>
            </a:r>
          </a:p>
          <a:p>
            <a:pPr lvl="1"/>
            <a:r>
              <a:rPr lang="en-US" sz="9800" dirty="0">
                <a:latin typeface="Lucida Calligraphy" panose="03010101010101010101" pitchFamily="66" charset="0"/>
              </a:rPr>
              <a:t>Military Connected Student Code</a:t>
            </a:r>
          </a:p>
          <a:p>
            <a:pPr lvl="1"/>
            <a:r>
              <a:rPr lang="en-US" sz="9800" dirty="0">
                <a:latin typeface="Lucida Calligraphy" panose="03010101010101010101" pitchFamily="66" charset="0"/>
              </a:rPr>
              <a:t>PK Funding Source</a:t>
            </a:r>
          </a:p>
          <a:p>
            <a:pPr lvl="1"/>
            <a:r>
              <a:rPr lang="en-US" sz="9800" dirty="0" smtClean="0">
                <a:latin typeface="Lucida Calligraphy" panose="03010101010101010101" pitchFamily="66" charset="0"/>
              </a:rPr>
              <a:t>Virtual </a:t>
            </a:r>
            <a:r>
              <a:rPr lang="en-US" sz="9800" dirty="0">
                <a:latin typeface="Lucida Calligraphy" panose="03010101010101010101" pitchFamily="66" charset="0"/>
              </a:rPr>
              <a:t>Virginia Tuition Paid </a:t>
            </a:r>
            <a:r>
              <a:rPr lang="en-US" sz="9800" dirty="0" smtClean="0">
                <a:latin typeface="Lucida Calligraphy" panose="03010101010101010101" pitchFamily="66" charset="0"/>
              </a:rPr>
              <a:t>Code</a:t>
            </a:r>
          </a:p>
          <a:p>
            <a:pPr marL="457200" lvl="1" indent="0">
              <a:buNone/>
            </a:pPr>
            <a:endParaRPr lang="en-US" sz="9800" dirty="0">
              <a:latin typeface="Lucida Calligraphy" panose="03010101010101010101" pitchFamily="66" charset="0"/>
            </a:endParaRPr>
          </a:p>
          <a:p>
            <a:r>
              <a:rPr lang="en-US" sz="9800" b="1" dirty="0">
                <a:latin typeface="Lucida Calligraphy" panose="03010101010101010101" pitchFamily="66" charset="0"/>
              </a:rPr>
              <a:t>Retired Codes, but still in use…</a:t>
            </a:r>
          </a:p>
          <a:p>
            <a:pPr lvl="1"/>
            <a:r>
              <a:rPr lang="en-US" sz="9800" dirty="0">
                <a:latin typeface="Lucida Calligraphy" panose="03010101010101010101" pitchFamily="66" charset="0"/>
              </a:rPr>
              <a:t>Foster Care (</a:t>
            </a:r>
            <a:r>
              <a:rPr lang="en-US" sz="9800" dirty="0" err="1">
                <a:latin typeface="Lucida Calligraphy" panose="03010101010101010101" pitchFamily="66" charset="0"/>
              </a:rPr>
              <a:t>SpEd</a:t>
            </a:r>
            <a:r>
              <a:rPr lang="en-US" sz="9800" dirty="0">
                <a:latin typeface="Lucida Calligraphy" panose="03010101010101010101" pitchFamily="66" charset="0"/>
              </a:rPr>
              <a:t> use)</a:t>
            </a:r>
          </a:p>
          <a:p>
            <a:pPr lvl="1"/>
            <a:r>
              <a:rPr lang="en-US" sz="9800" dirty="0">
                <a:latin typeface="Lucida Calligraphy" panose="03010101010101010101" pitchFamily="66" charset="0"/>
              </a:rPr>
              <a:t>Retention (EOY use</a:t>
            </a:r>
            <a:r>
              <a:rPr lang="en-US" sz="9800" dirty="0" smtClean="0">
                <a:latin typeface="Lucida Calligraphy" panose="03010101010101010101" pitchFamily="66" charset="0"/>
              </a:rPr>
              <a:t>)</a:t>
            </a:r>
            <a:r>
              <a:rPr lang="en-US" sz="98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885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Lucida Calligraphy" panose="03010101010101010101" pitchFamily="66" charset="0"/>
              </a:rPr>
              <a:t>Military </a:t>
            </a:r>
            <a:r>
              <a:rPr lang="en-US" dirty="0" smtClean="0">
                <a:latin typeface="Lucida Calligraphy" panose="03010101010101010101" pitchFamily="66" charset="0"/>
              </a:rPr>
              <a:t>Connected Student </a:t>
            </a:r>
            <a:r>
              <a:rPr lang="en-US" dirty="0">
                <a:latin typeface="Lucida Calligraphy" panose="03010101010101010101" pitchFamily="66" charset="0"/>
              </a:rPr>
              <a:t>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Lucida Calligraphy" panose="03010101010101010101" pitchFamily="66" charset="0"/>
              </a:rPr>
              <a:t>Search using </a:t>
            </a:r>
            <a:r>
              <a:rPr lang="en-US" sz="2800" b="1" dirty="0" smtClean="0">
                <a:latin typeface="Lucida Calligraphy" panose="03010101010101010101" pitchFamily="66" charset="0"/>
              </a:rPr>
              <a:t>/</a:t>
            </a:r>
            <a:r>
              <a:rPr lang="en-US" sz="2800" b="1" dirty="0" err="1" smtClean="0">
                <a:latin typeface="Lucida Calligraphy" panose="03010101010101010101" pitchFamily="66" charset="0"/>
              </a:rPr>
              <a:t>S_VA_STU_X.Military_Connected</a:t>
            </a:r>
            <a:r>
              <a:rPr lang="en-US" sz="2800" b="1" dirty="0">
                <a:latin typeface="Lucida Calligraphy" panose="03010101010101010101" pitchFamily="66" charset="0"/>
              </a:rPr>
              <a:t>= </a:t>
            </a:r>
            <a:r>
              <a:rPr lang="en-US" sz="2800" b="1" dirty="0" smtClean="0">
                <a:latin typeface="Lucida Calligraphy" panose="03010101010101010101" pitchFamily="66" charset="0"/>
              </a:rPr>
              <a:t>; </a:t>
            </a:r>
            <a:r>
              <a:rPr lang="en-US" sz="2800" b="1" dirty="0" err="1" smtClean="0">
                <a:latin typeface="Lucida Calligraphy" panose="03010101010101010101" pitchFamily="66" charset="0"/>
              </a:rPr>
              <a:t>EntryDate</a:t>
            </a:r>
            <a:r>
              <a:rPr lang="en-US" sz="2800" b="1" dirty="0" smtClean="0">
                <a:latin typeface="Lucida Calligraphy" panose="03010101010101010101" pitchFamily="66" charset="0"/>
              </a:rPr>
              <a:t> </a:t>
            </a:r>
            <a:r>
              <a:rPr lang="en-US" sz="2800" b="1" dirty="0">
                <a:latin typeface="Lucida Calligraphy" panose="03010101010101010101" pitchFamily="66" charset="0"/>
              </a:rPr>
              <a:t>&gt;= </a:t>
            </a:r>
            <a:r>
              <a:rPr lang="en-US" sz="2800" b="1" dirty="0" smtClean="0">
                <a:latin typeface="Lucida Calligraphy" panose="03010101010101010101" pitchFamily="66" charset="0"/>
              </a:rPr>
              <a:t>8/10/2015</a:t>
            </a:r>
          </a:p>
          <a:p>
            <a:r>
              <a:rPr lang="en-US" sz="2800" dirty="0" smtClean="0">
                <a:latin typeface="Lucida Calligraphy" panose="03010101010101010101" pitchFamily="66" charset="0"/>
              </a:rPr>
              <a:t>Correct those with Military Connected Student </a:t>
            </a:r>
            <a:r>
              <a:rPr lang="en-US" sz="2800" dirty="0">
                <a:latin typeface="Lucida Calligraphy" panose="03010101010101010101" pitchFamily="66" charset="0"/>
              </a:rPr>
              <a:t>Code Flag equals </a:t>
            </a:r>
            <a:r>
              <a:rPr lang="en-US" sz="2800" dirty="0" smtClean="0">
                <a:latin typeface="Lucida Calligraphy" panose="03010101010101010101" pitchFamily="66" charset="0"/>
              </a:rPr>
              <a:t>blank</a:t>
            </a:r>
          </a:p>
          <a:p>
            <a:r>
              <a:rPr lang="en-US" sz="2800" dirty="0">
                <a:latin typeface="Lucida Calligraphy" panose="03010101010101010101" pitchFamily="66" charset="0"/>
              </a:rPr>
              <a:t>Enrollment &gt; Transfer Info &gt; Edit Current </a:t>
            </a:r>
            <a:r>
              <a:rPr lang="en-US" sz="2800" dirty="0" smtClean="0">
                <a:latin typeface="Lucida Calligraphy" panose="03010101010101010101" pitchFamily="66" charset="0"/>
              </a:rPr>
              <a:t>Enrollment</a:t>
            </a:r>
          </a:p>
          <a:p>
            <a:endParaRPr lang="en-US" dirty="0">
              <a:latin typeface="Lucida Calligraphy" panose="03010101010101010101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029200"/>
            <a:ext cx="6705600" cy="102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69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2790</TotalTime>
  <Words>2044</Words>
  <Application>Microsoft Office PowerPoint</Application>
  <PresentationFormat>On-screen Show (4:3)</PresentationFormat>
  <Paragraphs>299</Paragraphs>
  <Slides>46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56" baseType="lpstr">
      <vt:lpstr>Arial</vt:lpstr>
      <vt:lpstr>Calibri</vt:lpstr>
      <vt:lpstr>Corbel</vt:lpstr>
      <vt:lpstr>Lucida Calligraphy</vt:lpstr>
      <vt:lpstr>Wingdings</vt:lpstr>
      <vt:lpstr>Wingdings 2</vt:lpstr>
      <vt:lpstr>Wingdings 3</vt:lpstr>
      <vt:lpstr>Module</vt:lpstr>
      <vt:lpstr>Acrobat Document</vt:lpstr>
      <vt:lpstr>Document</vt:lpstr>
      <vt:lpstr> Student Records Collection </vt:lpstr>
      <vt:lpstr>Suggestions</vt:lpstr>
      <vt:lpstr>Compiling Data</vt:lpstr>
      <vt:lpstr>Resources</vt:lpstr>
      <vt:lpstr>Share Information</vt:lpstr>
      <vt:lpstr>Reminders</vt:lpstr>
      <vt:lpstr>Reminders, cont.</vt:lpstr>
      <vt:lpstr>Updated Codes</vt:lpstr>
      <vt:lpstr>Military Connected Student Code</vt:lpstr>
      <vt:lpstr>PK Funding Source Code (ES - PK Only)</vt:lpstr>
      <vt:lpstr>Virtual Virginia Tuition Paid Code</vt:lpstr>
      <vt:lpstr>Search Tips Notes</vt:lpstr>
      <vt:lpstr>Search Tips Notes, cont.</vt:lpstr>
      <vt:lpstr>Search Tips Notes, cont.</vt:lpstr>
      <vt:lpstr>Search Tips Notes, cont.</vt:lpstr>
      <vt:lpstr>Search Tips Notes, cont.</vt:lpstr>
      <vt:lpstr>Search Tips Notes, cont.</vt:lpstr>
      <vt:lpstr>Search Tips Notes, cont.</vt:lpstr>
      <vt:lpstr>Search Tips Notes, cont.</vt:lpstr>
      <vt:lpstr>Search Tips Notes, cont.</vt:lpstr>
      <vt:lpstr>Search Tips Notes, cont.</vt:lpstr>
      <vt:lpstr>Search Tips Notes, cont.</vt:lpstr>
      <vt:lpstr>Search Tips Notes, cont.</vt:lpstr>
      <vt:lpstr>Search Tips Notes, cont.</vt:lpstr>
      <vt:lpstr>Search Tips Notes, cont.</vt:lpstr>
      <vt:lpstr>Search Tips Notes, cont.</vt:lpstr>
      <vt:lpstr>Search Tips Notes, cont.</vt:lpstr>
      <vt:lpstr>Search Tips Notes, cont.</vt:lpstr>
      <vt:lpstr>Search Tips Notes, cont.</vt:lpstr>
      <vt:lpstr>Search Tips Notes, cont.</vt:lpstr>
      <vt:lpstr>Search Tips Notes, cont.</vt:lpstr>
      <vt:lpstr>SRC Data Verification</vt:lpstr>
      <vt:lpstr>More Reminders</vt:lpstr>
      <vt:lpstr>More Reminders, cont.</vt:lpstr>
      <vt:lpstr>More Reminders, cont.</vt:lpstr>
      <vt:lpstr>More Reminders, cont.</vt:lpstr>
      <vt:lpstr>More Reminders, cont.</vt:lpstr>
      <vt:lpstr>Report Cards / Transcripts</vt:lpstr>
      <vt:lpstr>PowerLunch</vt:lpstr>
      <vt:lpstr>PowerTeacher for Subs</vt:lpstr>
      <vt:lpstr>Homebound / Homebased</vt:lpstr>
      <vt:lpstr>Attachments</vt:lpstr>
      <vt:lpstr>Back to the Checklist</vt:lpstr>
      <vt:lpstr>Stay tuned…</vt:lpstr>
      <vt:lpstr> Thank You…</vt:lpstr>
      <vt:lpstr>Let’s get started!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records collection</dc:title>
  <dc:creator>Technology</dc:creator>
  <cp:lastModifiedBy>School User</cp:lastModifiedBy>
  <cp:revision>123</cp:revision>
  <dcterms:created xsi:type="dcterms:W3CDTF">2011-03-02T20:24:39Z</dcterms:created>
  <dcterms:modified xsi:type="dcterms:W3CDTF">2016-02-29T15:59:37Z</dcterms:modified>
</cp:coreProperties>
</file>